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60" r:id="rId2"/>
    <p:sldId id="269" r:id="rId3"/>
    <p:sldId id="423" r:id="rId4"/>
    <p:sldId id="434" r:id="rId5"/>
    <p:sldId id="272" r:id="rId6"/>
    <p:sldId id="284" r:id="rId7"/>
    <p:sldId id="278" r:id="rId8"/>
    <p:sldId id="279" r:id="rId9"/>
    <p:sldId id="415" r:id="rId10"/>
    <p:sldId id="458" r:id="rId11"/>
    <p:sldId id="437" r:id="rId12"/>
    <p:sldId id="448" r:id="rId13"/>
    <p:sldId id="449" r:id="rId14"/>
    <p:sldId id="450" r:id="rId15"/>
    <p:sldId id="438" r:id="rId16"/>
    <p:sldId id="289" r:id="rId17"/>
    <p:sldId id="338" r:id="rId18"/>
    <p:sldId id="342" r:id="rId19"/>
    <p:sldId id="306" r:id="rId20"/>
    <p:sldId id="300" r:id="rId21"/>
    <p:sldId id="445" r:id="rId22"/>
    <p:sldId id="446" r:id="rId23"/>
    <p:sldId id="447" r:id="rId24"/>
    <p:sldId id="302" r:id="rId25"/>
    <p:sldId id="303" r:id="rId26"/>
    <p:sldId id="321" r:id="rId27"/>
    <p:sldId id="343" r:id="rId28"/>
    <p:sldId id="345" r:id="rId29"/>
    <p:sldId id="346" r:id="rId30"/>
    <p:sldId id="347" r:id="rId31"/>
    <p:sldId id="348" r:id="rId32"/>
    <p:sldId id="349" r:id="rId33"/>
    <p:sldId id="350" r:id="rId34"/>
    <p:sldId id="457" r:id="rId35"/>
    <p:sldId id="351" r:id="rId36"/>
    <p:sldId id="352" r:id="rId37"/>
    <p:sldId id="353" r:id="rId38"/>
    <p:sldId id="354" r:id="rId39"/>
    <p:sldId id="358" r:id="rId40"/>
  </p:sldIdLst>
  <p:sldSz cx="9144000" cy="5143500" type="screen16x9"/>
  <p:notesSz cx="9931400" cy="67945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6">
          <p15:clr>
            <a:srgbClr val="A4A3A4"/>
          </p15:clr>
        </p15:guide>
        <p15:guide id="2" pos="548">
          <p15:clr>
            <a:srgbClr val="A4A3A4"/>
          </p15:clr>
        </p15:guide>
      </p15:sldGuideLst>
    </p:ext>
    <p:ext uri="{2D200454-40CA-4A62-9FC3-DE9A4176ACB9}">
      <p15:notesGuideLst xmlns:p15="http://schemas.microsoft.com/office/powerpoint/2012/main">
        <p15:guide id="1" orient="horz" pos="2140">
          <p15:clr>
            <a:srgbClr val="A4A3A4"/>
          </p15:clr>
        </p15:guide>
        <p15:guide id="2" pos="31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28" autoAdjust="0"/>
    <p:restoredTop sz="96357" autoAdjust="0"/>
  </p:normalViewPr>
  <p:slideViewPr>
    <p:cSldViewPr snapToGrid="0" snapToObjects="1">
      <p:cViewPr varScale="1">
        <p:scale>
          <a:sx n="88" d="100"/>
          <a:sy n="88" d="100"/>
        </p:scale>
        <p:origin x="964" y="64"/>
      </p:cViewPr>
      <p:guideLst>
        <p:guide orient="horz" pos="3026"/>
        <p:guide pos="54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9" d="100"/>
          <a:sy n="89" d="100"/>
        </p:scale>
        <p:origin x="-3798" y="-120"/>
      </p:cViewPr>
      <p:guideLst>
        <p:guide orient="horz" pos="2140"/>
        <p:guide pos="312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4303606" cy="339725"/>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5625497" y="0"/>
            <a:ext cx="4303606" cy="339725"/>
          </a:xfrm>
          <a:prstGeom prst="rect">
            <a:avLst/>
          </a:prstGeom>
        </p:spPr>
        <p:txBody>
          <a:bodyPr vert="horz" lIns="91440" tIns="45720" rIns="91440" bIns="45720" rtlCol="0"/>
          <a:lstStyle>
            <a:lvl1pPr algn="r">
              <a:defRPr sz="1200"/>
            </a:lvl1pPr>
          </a:lstStyle>
          <a:p>
            <a:fld id="{BDFDD9CD-BCA6-41BB-A768-1054F3215EE0}" type="datetimeFigureOut">
              <a:rPr lang="nl-BE" smtClean="0"/>
              <a:t>20/06/2024</a:t>
            </a:fld>
            <a:endParaRPr lang="nl-BE"/>
          </a:p>
        </p:txBody>
      </p:sp>
      <p:sp>
        <p:nvSpPr>
          <p:cNvPr id="4" name="Tijdelijke aanduiding voor voettekst 3"/>
          <p:cNvSpPr>
            <a:spLocks noGrp="1"/>
          </p:cNvSpPr>
          <p:nvPr>
            <p:ph type="ftr" sz="quarter" idx="2"/>
          </p:nvPr>
        </p:nvSpPr>
        <p:spPr>
          <a:xfrm>
            <a:off x="1" y="6453596"/>
            <a:ext cx="4303606" cy="339725"/>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5625497" y="6453596"/>
            <a:ext cx="4303606" cy="339725"/>
          </a:xfrm>
          <a:prstGeom prst="rect">
            <a:avLst/>
          </a:prstGeom>
        </p:spPr>
        <p:txBody>
          <a:bodyPr vert="horz" lIns="91440" tIns="45720" rIns="91440" bIns="45720" rtlCol="0" anchor="b"/>
          <a:lstStyle>
            <a:lvl1pPr algn="r">
              <a:defRPr sz="1200"/>
            </a:lvl1pPr>
          </a:lstStyle>
          <a:p>
            <a:fld id="{99F2CF00-7A71-49A5-BD94-0426D50CF079}" type="slidenum">
              <a:rPr lang="nl-BE" smtClean="0"/>
              <a:t>‹nr.›</a:t>
            </a:fld>
            <a:endParaRPr lang="nl-BE"/>
          </a:p>
        </p:txBody>
      </p:sp>
    </p:spTree>
    <p:extLst>
      <p:ext uri="{BB962C8B-B14F-4D97-AF65-F5344CB8AC3E}">
        <p14:creationId xmlns:p14="http://schemas.microsoft.com/office/powerpoint/2010/main" val="201136986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4303606" cy="339725"/>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5625497" y="0"/>
            <a:ext cx="4303606" cy="339725"/>
          </a:xfrm>
          <a:prstGeom prst="rect">
            <a:avLst/>
          </a:prstGeom>
        </p:spPr>
        <p:txBody>
          <a:bodyPr vert="horz" lIns="91440" tIns="45720" rIns="91440" bIns="45720" rtlCol="0"/>
          <a:lstStyle>
            <a:lvl1pPr algn="r">
              <a:defRPr sz="1200"/>
            </a:lvl1pPr>
          </a:lstStyle>
          <a:p>
            <a:fld id="{8AE94BB7-FF2E-4852-B080-778C41EC06D2}" type="datetimeFigureOut">
              <a:rPr lang="nl-BE" smtClean="0"/>
              <a:t>20/06/2024</a:t>
            </a:fld>
            <a:endParaRPr lang="nl-BE"/>
          </a:p>
        </p:txBody>
      </p:sp>
      <p:sp>
        <p:nvSpPr>
          <p:cNvPr id="4" name="Tijdelijke aanduiding voor dia-afbeelding 3"/>
          <p:cNvSpPr>
            <a:spLocks noGrp="1" noRot="1" noChangeAspect="1"/>
          </p:cNvSpPr>
          <p:nvPr>
            <p:ph type="sldImg" idx="2"/>
          </p:nvPr>
        </p:nvSpPr>
        <p:spPr>
          <a:xfrm>
            <a:off x="2700338" y="509588"/>
            <a:ext cx="4530725" cy="2547937"/>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993140" y="3227388"/>
            <a:ext cx="7945120" cy="3057525"/>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1" y="6453596"/>
            <a:ext cx="4303606" cy="33972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5625497" y="6453596"/>
            <a:ext cx="4303606" cy="339725"/>
          </a:xfrm>
          <a:prstGeom prst="rect">
            <a:avLst/>
          </a:prstGeom>
        </p:spPr>
        <p:txBody>
          <a:bodyPr vert="horz" lIns="91440" tIns="45720" rIns="91440" bIns="45720" rtlCol="0" anchor="b"/>
          <a:lstStyle>
            <a:lvl1pPr algn="r">
              <a:defRPr sz="1200"/>
            </a:lvl1pPr>
          </a:lstStyle>
          <a:p>
            <a:fld id="{8B30B4AB-FB7E-4055-A8D0-E3AC58A60D26}" type="slidenum">
              <a:rPr lang="nl-BE" smtClean="0"/>
              <a:t>‹nr.›</a:t>
            </a:fld>
            <a:endParaRPr lang="nl-BE"/>
          </a:p>
        </p:txBody>
      </p:sp>
    </p:spTree>
    <p:extLst>
      <p:ext uri="{BB962C8B-B14F-4D97-AF65-F5344CB8AC3E}">
        <p14:creationId xmlns:p14="http://schemas.microsoft.com/office/powerpoint/2010/main" val="153000133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aseline="0" dirty="0"/>
              <a:t>In de </a:t>
            </a:r>
            <a:r>
              <a:rPr lang="en-US" baseline="0" dirty="0" err="1"/>
              <a:t>volgende</a:t>
            </a:r>
            <a:r>
              <a:rPr lang="en-US" baseline="0" dirty="0"/>
              <a:t> </a:t>
            </a:r>
            <a:r>
              <a:rPr lang="en-US" baseline="0" dirty="0" err="1"/>
              <a:t>presentatie</a:t>
            </a:r>
            <a:r>
              <a:rPr lang="en-US" baseline="0" dirty="0"/>
              <a:t> </a:t>
            </a:r>
            <a:r>
              <a:rPr lang="en-US" baseline="0" dirty="0" err="1"/>
              <a:t>zal</a:t>
            </a:r>
            <a:r>
              <a:rPr lang="en-US" baseline="0" dirty="0"/>
              <a:t> </a:t>
            </a:r>
            <a:r>
              <a:rPr lang="en-US" baseline="0" dirty="0" err="1"/>
              <a:t>ik</a:t>
            </a:r>
            <a:r>
              <a:rPr lang="en-US" baseline="0" dirty="0"/>
              <a:t> </a:t>
            </a:r>
            <a:r>
              <a:rPr lang="en-US" baseline="0" dirty="0" err="1"/>
              <a:t>kort</a:t>
            </a:r>
            <a:r>
              <a:rPr lang="en-US" baseline="0" dirty="0"/>
              <a:t> het </a:t>
            </a:r>
            <a:r>
              <a:rPr lang="en-US" baseline="0" dirty="0" err="1"/>
              <a:t>waterpreventief</a:t>
            </a:r>
            <a:r>
              <a:rPr lang="en-US" baseline="0" dirty="0"/>
              <a:t> </a:t>
            </a:r>
            <a:r>
              <a:rPr lang="en-US" baseline="0" dirty="0" err="1"/>
              <a:t>beleid</a:t>
            </a:r>
            <a:r>
              <a:rPr lang="en-US" baseline="0" dirty="0"/>
              <a:t> van de </a:t>
            </a:r>
            <a:r>
              <a:rPr lang="en-US" baseline="0" dirty="0" err="1"/>
              <a:t>provincie</a:t>
            </a:r>
            <a:r>
              <a:rPr lang="en-US" baseline="0" dirty="0"/>
              <a:t> </a:t>
            </a:r>
            <a:r>
              <a:rPr lang="en-US" baseline="0" dirty="0" err="1"/>
              <a:t>voorstellen</a:t>
            </a:r>
            <a:r>
              <a:rPr lang="en-US" baseline="0" dirty="0"/>
              <a:t> en </a:t>
            </a:r>
            <a:r>
              <a:rPr lang="en-US" baseline="0" dirty="0" err="1"/>
              <a:t>ook</a:t>
            </a:r>
            <a:r>
              <a:rPr lang="en-US" baseline="0" dirty="0"/>
              <a:t> het </a:t>
            </a:r>
            <a:r>
              <a:rPr lang="en-US" baseline="0" dirty="0" err="1"/>
              <a:t>subsidiereglement</a:t>
            </a:r>
            <a:r>
              <a:rPr lang="en-US" baseline="0" dirty="0"/>
              <a:t> </a:t>
            </a:r>
            <a:r>
              <a:rPr lang="en-US" baseline="0" dirty="0" err="1"/>
              <a:t>voor</a:t>
            </a:r>
            <a:r>
              <a:rPr lang="en-US" baseline="0" dirty="0"/>
              <a:t> </a:t>
            </a:r>
            <a:r>
              <a:rPr lang="en-US" baseline="0" dirty="0" err="1"/>
              <a:t>waterpreventieve</a:t>
            </a:r>
            <a:r>
              <a:rPr lang="en-US" baseline="0" dirty="0"/>
              <a:t> </a:t>
            </a:r>
            <a:r>
              <a:rPr lang="en-US" baseline="0" dirty="0" err="1"/>
              <a:t>maatregelen</a:t>
            </a:r>
            <a:r>
              <a:rPr lang="en-US" baseline="0" dirty="0"/>
              <a:t> </a:t>
            </a:r>
            <a:r>
              <a:rPr lang="en-US" baseline="0" dirty="0" err="1"/>
              <a:t>uitleggen</a:t>
            </a:r>
            <a:r>
              <a:rPr lang="en-US" baseline="0" dirty="0"/>
              <a:t>.</a:t>
            </a:r>
            <a:endParaRPr lang="nl-BE" dirty="0"/>
          </a:p>
        </p:txBody>
      </p:sp>
      <p:sp>
        <p:nvSpPr>
          <p:cNvPr id="4" name="Tijdelijke aanduiding voor dianummer 3"/>
          <p:cNvSpPr>
            <a:spLocks noGrp="1"/>
          </p:cNvSpPr>
          <p:nvPr>
            <p:ph type="sldNum" sz="quarter" idx="10"/>
          </p:nvPr>
        </p:nvSpPr>
        <p:spPr/>
        <p:txBody>
          <a:bodyPr/>
          <a:lstStyle/>
          <a:p>
            <a:fld id="{8B30B4AB-FB7E-4055-A8D0-E3AC58A60D26}" type="slidenum">
              <a:rPr lang="nl-BE" smtClean="0"/>
              <a:t>1</a:t>
            </a:fld>
            <a:endParaRPr lang="nl-BE"/>
          </a:p>
        </p:txBody>
      </p:sp>
    </p:spTree>
    <p:extLst>
      <p:ext uri="{BB962C8B-B14F-4D97-AF65-F5344CB8AC3E}">
        <p14:creationId xmlns:p14="http://schemas.microsoft.com/office/powerpoint/2010/main" val="1581208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spcBef>
                <a:spcPts val="600"/>
              </a:spcBef>
              <a:tabLst>
                <a:tab pos="828040" algn="r"/>
              </a:tabLst>
            </a:pPr>
            <a:endParaRPr lang="nl-BE"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8294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t>Maar ook in een bestaande woning kunnen kleine ingrepen vaak veel schade voorkomen.</a:t>
            </a:r>
            <a:r>
              <a:rPr lang="nl-BE" sz="1800" baseline="0" dirty="0"/>
              <a:t> Zo kunnen er</a:t>
            </a:r>
            <a:r>
              <a:rPr lang="nl-BE" sz="1800" dirty="0"/>
              <a:t> schotten geplaatst worden in deuren en ramen om het water buiten te houden. Een waterdichte </a:t>
            </a:r>
            <a:r>
              <a:rPr lang="nl-BE" sz="1800" dirty="0" err="1"/>
              <a:t>cementlaag</a:t>
            </a:r>
            <a:r>
              <a:rPr lang="nl-BE" sz="1800" dirty="0"/>
              <a:t> of coating op de buitenmuur</a:t>
            </a:r>
            <a:r>
              <a:rPr lang="nl-BE" sz="1800" baseline="0" dirty="0"/>
              <a:t> voorkomt dat de muren vocht opslorpen. Een pompsysteem kan in bepaalde gevallen overtollig water afvoeren. En een terugslagklep voorkomt dat er rioleringswater terugstroomt naar de woning.</a:t>
            </a:r>
            <a:endParaRPr lang="nl-BE" sz="1800" dirty="0"/>
          </a:p>
          <a:p>
            <a:endParaRPr lang="nl-BE"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3442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219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7646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1662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belangrijke aspect</a:t>
            </a:r>
            <a:r>
              <a:rPr lang="nl-BE" baseline="0" dirty="0"/>
              <a:t> van </a:t>
            </a:r>
            <a:r>
              <a:rPr lang="nl-BE" baseline="0" dirty="0" err="1"/>
              <a:t>meerlaagse</a:t>
            </a:r>
            <a:r>
              <a:rPr lang="nl-BE" baseline="0" dirty="0"/>
              <a:t> waterveiligheid is het besef dat iedereen zijn steentje moet bijdragen. Waterveiligheid is een gedeelde verantwoordelijkheid. De overheid, rioolbeheerders, hulpdiensten en burgers moeten samenwerken om wateroverlast te beperken.</a:t>
            </a:r>
          </a:p>
          <a:p>
            <a:endParaRPr lang="nl-BE" baseline="0" dirty="0"/>
          </a:p>
          <a:p>
            <a:pPr marL="0" indent="0">
              <a:buFontTx/>
              <a:buNone/>
            </a:pPr>
            <a:r>
              <a:rPr lang="nl-BE" baseline="0" dirty="0"/>
              <a:t>Laten we nu eens kijken hoe we daar hier in </a:t>
            </a:r>
            <a:r>
              <a:rPr lang="nl-BE" baseline="0" dirty="0" err="1"/>
              <a:t>Wilsele</a:t>
            </a:r>
            <a:r>
              <a:rPr lang="nl-BE" baseline="0" dirty="0"/>
              <a:t> werk van kunnen maken.</a:t>
            </a:r>
            <a:endParaRPr lang="nl-BE" dirty="0"/>
          </a:p>
        </p:txBody>
      </p:sp>
      <p:sp>
        <p:nvSpPr>
          <p:cNvPr id="4" name="Tijdelijke aanduiding voor dianummer 3"/>
          <p:cNvSpPr>
            <a:spLocks noGrp="1"/>
          </p:cNvSpPr>
          <p:nvPr>
            <p:ph type="sldNum" sz="quarter" idx="10"/>
          </p:nvPr>
        </p:nvSpPr>
        <p:spPr/>
        <p:txBody>
          <a:bodyPr/>
          <a:lstStyle/>
          <a:p>
            <a:fld id="{8B30B4AB-FB7E-4055-A8D0-E3AC58A60D26}" type="slidenum">
              <a:rPr lang="nl-BE" smtClean="0"/>
              <a:t>15</a:t>
            </a:fld>
            <a:endParaRPr lang="nl-BE"/>
          </a:p>
        </p:txBody>
      </p:sp>
    </p:spTree>
    <p:extLst>
      <p:ext uri="{BB962C8B-B14F-4D97-AF65-F5344CB8AC3E}">
        <p14:creationId xmlns:p14="http://schemas.microsoft.com/office/powerpoint/2010/main" val="480610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a:t>
            </a:r>
            <a:r>
              <a:rPr lang="nl-BE" baseline="0" dirty="0"/>
              <a:t> stad, provincie en Vlaamse Milieumaatschappij zetten sterk in op protectieve maatregelen. We blijven investeren in nieuwe overstromingsgebieden en erosiebestrijding, maar we beseffen ook dat we in een dichtbevolkt gebied zoals onze provincie met vaak versnipperde bebouwing niet alle overlast kunnen voorkomen met zulke collectieve maatregelen.</a:t>
            </a:r>
          </a:p>
          <a:p>
            <a:endParaRPr lang="nl-BE" baseline="0" dirty="0"/>
          </a:p>
          <a:p>
            <a:r>
              <a:rPr lang="nl-BE" baseline="0" dirty="0"/>
              <a:t>Daarom willen we jullie motiveren om ook zelf het heft in handen te nemen en jullie woning te beschermen tegen wateroverlast. Daarom heeft de gemeenteraad een subsidiereglement goedgekeurd waardoor bewoners daarvoor een financiële bijdrage kunnen krijgen.</a:t>
            </a:r>
          </a:p>
        </p:txBody>
      </p:sp>
      <p:sp>
        <p:nvSpPr>
          <p:cNvPr id="4" name="Tijdelijke aanduiding voor dianummer 3"/>
          <p:cNvSpPr>
            <a:spLocks noGrp="1"/>
          </p:cNvSpPr>
          <p:nvPr>
            <p:ph type="sldNum" sz="quarter" idx="10"/>
          </p:nvPr>
        </p:nvSpPr>
        <p:spPr/>
        <p:txBody>
          <a:bodyPr/>
          <a:lstStyle/>
          <a:p>
            <a:fld id="{8B30B4AB-FB7E-4055-A8D0-E3AC58A60D26}" type="slidenum">
              <a:rPr lang="nl-BE" smtClean="0"/>
              <a:t>16</a:t>
            </a:fld>
            <a:endParaRPr lang="nl-BE"/>
          </a:p>
        </p:txBody>
      </p:sp>
    </p:spTree>
    <p:extLst>
      <p:ext uri="{BB962C8B-B14F-4D97-AF65-F5344CB8AC3E}">
        <p14:creationId xmlns:p14="http://schemas.microsoft.com/office/powerpoint/2010/main" val="1889937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8B30B4AB-FB7E-4055-A8D0-E3AC58A60D26}" type="slidenum">
              <a:rPr lang="nl-BE" smtClean="0"/>
              <a:t>33</a:t>
            </a:fld>
            <a:endParaRPr lang="nl-BE"/>
          </a:p>
        </p:txBody>
      </p:sp>
    </p:spTree>
    <p:extLst>
      <p:ext uri="{BB962C8B-B14F-4D97-AF65-F5344CB8AC3E}">
        <p14:creationId xmlns:p14="http://schemas.microsoft.com/office/powerpoint/2010/main" val="2005191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8B30B4AB-FB7E-4055-A8D0-E3AC58A60D26}" type="slidenum">
              <a:rPr lang="nl-BE" smtClean="0"/>
              <a:t>35</a:t>
            </a:fld>
            <a:endParaRPr lang="nl-BE"/>
          </a:p>
        </p:txBody>
      </p:sp>
    </p:spTree>
    <p:extLst>
      <p:ext uri="{BB962C8B-B14F-4D97-AF65-F5344CB8AC3E}">
        <p14:creationId xmlns:p14="http://schemas.microsoft.com/office/powerpoint/2010/main" val="2005191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8B30B4AB-FB7E-4055-A8D0-E3AC58A60D26}" type="slidenum">
              <a:rPr lang="nl-BE" smtClean="0"/>
              <a:t>36</a:t>
            </a:fld>
            <a:endParaRPr lang="nl-BE"/>
          </a:p>
        </p:txBody>
      </p:sp>
    </p:spTree>
    <p:extLst>
      <p:ext uri="{BB962C8B-B14F-4D97-AF65-F5344CB8AC3E}">
        <p14:creationId xmlns:p14="http://schemas.microsoft.com/office/powerpoint/2010/main" val="2005191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Nu, waarom zijn we hier deze avond bij elkaar gekomen?</a:t>
            </a:r>
            <a:endParaRPr lang="nl-BE" dirty="0"/>
          </a:p>
        </p:txBody>
      </p:sp>
      <p:sp>
        <p:nvSpPr>
          <p:cNvPr id="4" name="Tijdelijke aanduiding voor dianummer 3"/>
          <p:cNvSpPr>
            <a:spLocks noGrp="1"/>
          </p:cNvSpPr>
          <p:nvPr>
            <p:ph type="sldNum" sz="quarter" idx="10"/>
          </p:nvPr>
        </p:nvSpPr>
        <p:spPr/>
        <p:txBody>
          <a:bodyPr/>
          <a:lstStyle/>
          <a:p>
            <a:fld id="{8B30B4AB-FB7E-4055-A8D0-E3AC58A60D26}" type="slidenum">
              <a:rPr lang="nl-BE" smtClean="0"/>
              <a:t>2</a:t>
            </a:fld>
            <a:endParaRPr lang="nl-BE"/>
          </a:p>
        </p:txBody>
      </p:sp>
    </p:spTree>
    <p:extLst>
      <p:ext uri="{BB962C8B-B14F-4D97-AF65-F5344CB8AC3E}">
        <p14:creationId xmlns:p14="http://schemas.microsoft.com/office/powerpoint/2010/main" val="795198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spcBef>
                <a:spcPts val="600"/>
              </a:spcBef>
              <a:tabLst>
                <a:tab pos="828040" algn="r"/>
              </a:tabLst>
            </a:pPr>
            <a:endParaRPr lang="nl-BE"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599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spcBef>
                <a:spcPts val="600"/>
              </a:spcBef>
              <a:tabLst>
                <a:tab pos="828040" algn="r"/>
              </a:tabLst>
            </a:pPr>
            <a:endParaRPr lang="nl-BE"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1490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2171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483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097535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dirty="0"/>
              <a:t>De derde P van onze </a:t>
            </a:r>
            <a:r>
              <a:rPr lang="nl-BE" sz="1800" dirty="0" err="1"/>
              <a:t>meerlaagse</a:t>
            </a:r>
            <a:r>
              <a:rPr lang="nl-BE" sz="1800" dirty="0"/>
              <a:t> waterveiligheid staat voor preventie.</a:t>
            </a:r>
          </a:p>
          <a:p>
            <a:r>
              <a:rPr lang="nl-BE" sz="1800" dirty="0"/>
              <a:t>Preventieve maatregelen pakken niet de overstroming zelf aan, maar zorgen ervoor dat we minder kwetsbaar zijn voor overstromingen en dat ze minder schade aanrichten.</a:t>
            </a:r>
          </a:p>
          <a:p>
            <a:r>
              <a:rPr lang="nl-BE" sz="1800" dirty="0"/>
              <a:t>Dit doen we bijvoorbeeld door niet langer toe te laten dat er gebouwd in gebieden die gevoelig zijn voor overstromingen.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t>En als we dat wel nog toelaten dan moeten de gebouwen overstromingsbestendig zijn. Dat kan bijvoorbeeld door op palen te bouwen of door een overstroombare kruipkelder</a:t>
            </a:r>
            <a:r>
              <a:rPr lang="nl-BE" sz="1800" baseline="0" dirty="0"/>
              <a:t> te voorzien.</a:t>
            </a:r>
            <a:endParaRPr lang="nl-BE" sz="1800" dirty="0"/>
          </a:p>
          <a:p>
            <a:endParaRPr lang="nl-BE"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339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spcBef>
                <a:spcPts val="600"/>
              </a:spcBef>
              <a:tabLst>
                <a:tab pos="828040" algn="r"/>
              </a:tabLst>
            </a:pPr>
            <a:endParaRPr lang="nl-BE"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05883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1_Sectiekop">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3" y="0"/>
            <a:ext cx="9141293" cy="5143500"/>
          </a:xfrm>
          <a:prstGeom prst="rect">
            <a:avLst/>
          </a:prstGeom>
        </p:spPr>
      </p:pic>
      <p:sp>
        <p:nvSpPr>
          <p:cNvPr id="2" name="Titel 1"/>
          <p:cNvSpPr>
            <a:spLocks noGrp="1"/>
          </p:cNvSpPr>
          <p:nvPr>
            <p:ph type="title" hasCustomPrompt="1"/>
          </p:nvPr>
        </p:nvSpPr>
        <p:spPr>
          <a:xfrm>
            <a:off x="1182516" y="2545011"/>
            <a:ext cx="7772400" cy="479119"/>
          </a:xfrm>
        </p:spPr>
        <p:txBody>
          <a:bodyPr anchor="t"/>
          <a:lstStyle>
            <a:lvl1pPr algn="l">
              <a:defRPr sz="4000" b="1" cap="none"/>
            </a:lvl1pPr>
          </a:lstStyle>
          <a:p>
            <a:r>
              <a:rPr lang="nl-NL" dirty="0"/>
              <a:t>Hier komt de titel van de </a:t>
            </a:r>
            <a:r>
              <a:rPr lang="nl-NL" dirty="0" err="1"/>
              <a:t>ppt</a:t>
            </a:r>
            <a:r>
              <a:rPr lang="nl-NL" dirty="0"/>
              <a:t>.</a:t>
            </a:r>
            <a:endParaRPr lang="nl-BE" dirty="0"/>
          </a:p>
        </p:txBody>
      </p:sp>
      <p:sp>
        <p:nvSpPr>
          <p:cNvPr id="3" name="Tijdelijke aanduiding voor tekst 2"/>
          <p:cNvSpPr>
            <a:spLocks noGrp="1"/>
          </p:cNvSpPr>
          <p:nvPr>
            <p:ph type="body" idx="1" hasCustomPrompt="1"/>
          </p:nvPr>
        </p:nvSpPr>
        <p:spPr>
          <a:xfrm>
            <a:off x="1189443" y="3100327"/>
            <a:ext cx="7772400" cy="594911"/>
          </a:xfrm>
        </p:spPr>
        <p:txBody>
          <a:bodyPr tIns="0" anchor="t" anchorCtr="0">
            <a:normAutofit/>
          </a:bodyPr>
          <a:lstStyle>
            <a:lvl1pPr marL="0" indent="0">
              <a:buNone/>
              <a:defRPr sz="32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Hier komt de ondertitel</a:t>
            </a:r>
          </a:p>
        </p:txBody>
      </p:sp>
    </p:spTree>
    <p:extLst>
      <p:ext uri="{BB962C8B-B14F-4D97-AF65-F5344CB8AC3E}">
        <p14:creationId xmlns:p14="http://schemas.microsoft.com/office/powerpoint/2010/main" val="1891804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3" y="0"/>
            <a:ext cx="9141293" cy="5143500"/>
          </a:xfrm>
          <a:prstGeom prst="rect">
            <a:avLst/>
          </a:prstGeom>
        </p:spPr>
      </p:pic>
      <p:sp>
        <p:nvSpPr>
          <p:cNvPr id="2" name="Titel 1"/>
          <p:cNvSpPr>
            <a:spLocks noGrp="1"/>
          </p:cNvSpPr>
          <p:nvPr>
            <p:ph type="title" hasCustomPrompt="1"/>
          </p:nvPr>
        </p:nvSpPr>
        <p:spPr>
          <a:xfrm>
            <a:off x="2751407" y="2487173"/>
            <a:ext cx="6047756" cy="470856"/>
          </a:xfrm>
        </p:spPr>
        <p:txBody>
          <a:bodyPr anchor="t"/>
          <a:lstStyle>
            <a:lvl1pPr algn="l">
              <a:defRPr sz="4000" b="1" cap="none">
                <a:solidFill>
                  <a:schemeClr val="bg1"/>
                </a:solidFill>
              </a:defRPr>
            </a:lvl1pPr>
          </a:lstStyle>
          <a:p>
            <a:r>
              <a:rPr lang="nl-NL" dirty="0"/>
              <a:t>Hoofdstuk 1</a:t>
            </a:r>
            <a:endParaRPr lang="nl-BE" dirty="0"/>
          </a:p>
        </p:txBody>
      </p:sp>
      <p:sp>
        <p:nvSpPr>
          <p:cNvPr id="3" name="Tijdelijke aanduiding voor tekst 2"/>
          <p:cNvSpPr>
            <a:spLocks noGrp="1"/>
          </p:cNvSpPr>
          <p:nvPr>
            <p:ph type="body" idx="1" hasCustomPrompt="1"/>
          </p:nvPr>
        </p:nvSpPr>
        <p:spPr>
          <a:xfrm>
            <a:off x="2751407" y="2970087"/>
            <a:ext cx="6047756" cy="893365"/>
          </a:xfrm>
        </p:spPr>
        <p:txBody>
          <a:bodyPr tIns="0" anchor="t" anchorCtr="0"/>
          <a:lstStyle>
            <a:lvl1pPr marL="0" indent="0">
              <a:buNone/>
              <a:defRPr sz="40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Subtitel</a:t>
            </a:r>
          </a:p>
        </p:txBody>
      </p:sp>
    </p:spTree>
    <p:extLst>
      <p:ext uri="{BB962C8B-B14F-4D97-AF65-F5344CB8AC3E}">
        <p14:creationId xmlns:p14="http://schemas.microsoft.com/office/powerpoint/2010/main" val="4123975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3" y="0"/>
            <a:ext cx="9141293" cy="5143500"/>
          </a:xfrm>
          <a:prstGeom prst="rect">
            <a:avLst/>
          </a:prstGeom>
        </p:spPr>
      </p:pic>
      <p:sp>
        <p:nvSpPr>
          <p:cNvPr id="3" name="Tijdelijke aanduiding voor inhoud 2"/>
          <p:cNvSpPr>
            <a:spLocks noGrp="1"/>
          </p:cNvSpPr>
          <p:nvPr>
            <p:ph idx="1"/>
          </p:nvPr>
        </p:nvSpPr>
        <p:spPr>
          <a:xfrm>
            <a:off x="1536546" y="1528590"/>
            <a:ext cx="6951451" cy="2825359"/>
          </a:xfrm>
        </p:spPr>
        <p:txBody>
          <a:bodyPr/>
          <a:lstStyle/>
          <a:p>
            <a:pPr lvl="0"/>
            <a:r>
              <a:rPr lang="nl-NL"/>
              <a:t>Klik om de modelstijlen te bewerken</a:t>
            </a:r>
          </a:p>
          <a:p>
            <a:pPr lvl="1"/>
            <a:r>
              <a:rPr lang="nl-NL"/>
              <a:t>Tweede niveau</a:t>
            </a:r>
          </a:p>
          <a:p>
            <a:pPr lvl="2"/>
            <a:r>
              <a:rPr lang="nl-NL"/>
              <a:t>Derde niveau</a:t>
            </a:r>
          </a:p>
        </p:txBody>
      </p:sp>
      <p:sp>
        <p:nvSpPr>
          <p:cNvPr id="4" name="Tijdelijke aanduiding voor datum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nl-BE"/>
              <a:t>Titel van de Powerpoint</a:t>
            </a:r>
            <a:endParaRPr lang="nl-BE" dirty="0"/>
          </a:p>
        </p:txBody>
      </p:sp>
      <p:sp>
        <p:nvSpPr>
          <p:cNvPr id="6" name="Titel 1"/>
          <p:cNvSpPr>
            <a:spLocks noGrp="1"/>
          </p:cNvSpPr>
          <p:nvPr>
            <p:ph type="title"/>
          </p:nvPr>
        </p:nvSpPr>
        <p:spPr>
          <a:xfrm>
            <a:off x="1536546" y="738366"/>
            <a:ext cx="6951451" cy="435695"/>
          </a:xfrm>
        </p:spPr>
        <p:txBody>
          <a:bodyPr/>
          <a:lstStyle/>
          <a:p>
            <a:r>
              <a:rPr lang="nl-NL"/>
              <a:t>Klik om de stijl te bewerken</a:t>
            </a:r>
            <a:endParaRPr lang="nl-BE" dirty="0"/>
          </a:p>
        </p:txBody>
      </p:sp>
    </p:spTree>
    <p:extLst>
      <p:ext uri="{BB962C8B-B14F-4D97-AF65-F5344CB8AC3E}">
        <p14:creationId xmlns:p14="http://schemas.microsoft.com/office/powerpoint/2010/main" val="1805415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3" y="0"/>
            <a:ext cx="9141293" cy="5143500"/>
          </a:xfrm>
          <a:prstGeom prst="rect">
            <a:avLst/>
          </a:prstGeom>
        </p:spPr>
      </p:pic>
      <p:sp>
        <p:nvSpPr>
          <p:cNvPr id="2" name="Titel 1"/>
          <p:cNvSpPr>
            <a:spLocks noGrp="1"/>
          </p:cNvSpPr>
          <p:nvPr>
            <p:ph type="title"/>
          </p:nvPr>
        </p:nvSpPr>
        <p:spPr>
          <a:xfrm>
            <a:off x="1536546" y="738366"/>
            <a:ext cx="6951451" cy="435695"/>
          </a:xfrm>
        </p:spPr>
        <p:txBody>
          <a:bodyPr/>
          <a:lstStyle/>
          <a:p>
            <a:r>
              <a:rPr lang="nl-NL"/>
              <a:t>Klik om de stijl te bewerken</a:t>
            </a:r>
            <a:endParaRPr lang="nl-BE" dirty="0"/>
          </a:p>
        </p:txBody>
      </p:sp>
      <p:sp>
        <p:nvSpPr>
          <p:cNvPr id="3" name="Tijdelijke aanduiding voor inhoud 2"/>
          <p:cNvSpPr>
            <a:spLocks noGrp="1"/>
          </p:cNvSpPr>
          <p:nvPr>
            <p:ph sz="half" idx="1"/>
          </p:nvPr>
        </p:nvSpPr>
        <p:spPr>
          <a:xfrm>
            <a:off x="1536546" y="1520328"/>
            <a:ext cx="3420000" cy="2875402"/>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p:txBody>
      </p:sp>
      <p:sp>
        <p:nvSpPr>
          <p:cNvPr id="4" name="Tijdelijke aanduiding voor inhoud 3"/>
          <p:cNvSpPr>
            <a:spLocks noGrp="1"/>
          </p:cNvSpPr>
          <p:nvPr>
            <p:ph sz="half" idx="2"/>
          </p:nvPr>
        </p:nvSpPr>
        <p:spPr>
          <a:xfrm>
            <a:off x="5238024" y="1520328"/>
            <a:ext cx="3238959" cy="2875402"/>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p:txBody>
      </p:sp>
    </p:spTree>
    <p:extLst>
      <p:ext uri="{BB962C8B-B14F-4D97-AF65-F5344CB8AC3E}">
        <p14:creationId xmlns:p14="http://schemas.microsoft.com/office/powerpoint/2010/main" val="480596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3" y="0"/>
            <a:ext cx="9141293" cy="5143500"/>
          </a:xfrm>
          <a:prstGeom prst="rect">
            <a:avLst/>
          </a:prstGeom>
        </p:spPr>
      </p:pic>
      <p:sp>
        <p:nvSpPr>
          <p:cNvPr id="2" name="Titel 1"/>
          <p:cNvSpPr>
            <a:spLocks noGrp="1"/>
          </p:cNvSpPr>
          <p:nvPr>
            <p:ph type="ctrTitle" hasCustomPrompt="1"/>
          </p:nvPr>
        </p:nvSpPr>
        <p:spPr>
          <a:xfrm>
            <a:off x="5263977" y="1187943"/>
            <a:ext cx="3226038" cy="518294"/>
          </a:xfrm>
        </p:spPr>
        <p:txBody>
          <a:bodyPr>
            <a:normAutofit/>
          </a:bodyPr>
          <a:lstStyle>
            <a:lvl1pPr>
              <a:defRPr sz="4800">
                <a:solidFill>
                  <a:schemeClr val="bg1"/>
                </a:solidFill>
              </a:defRPr>
            </a:lvl1pPr>
          </a:lstStyle>
          <a:p>
            <a:r>
              <a:rPr lang="nl-NL" dirty="0"/>
              <a:t>Bedankt</a:t>
            </a:r>
            <a:endParaRPr lang="nl-BE" dirty="0"/>
          </a:p>
        </p:txBody>
      </p:sp>
      <p:sp>
        <p:nvSpPr>
          <p:cNvPr id="3" name="Ondertitel 2"/>
          <p:cNvSpPr>
            <a:spLocks noGrp="1"/>
          </p:cNvSpPr>
          <p:nvPr>
            <p:ph type="subTitle" idx="1" hasCustomPrompt="1"/>
          </p:nvPr>
        </p:nvSpPr>
        <p:spPr>
          <a:xfrm>
            <a:off x="5284758" y="1874752"/>
            <a:ext cx="3226038" cy="1194955"/>
          </a:xfrm>
        </p:spPr>
        <p:txBody>
          <a:bodyPr>
            <a:noAutofit/>
          </a:bodyPr>
          <a:lstStyle>
            <a:lvl1pPr marL="0" indent="0" algn="l">
              <a:buNone/>
              <a:defRPr sz="18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Provincie Vlaams-Brabant</a:t>
            </a:r>
          </a:p>
          <a:p>
            <a:r>
              <a:rPr lang="nl-NL" dirty="0"/>
              <a:t>Provincieplein 1</a:t>
            </a:r>
          </a:p>
          <a:p>
            <a:r>
              <a:rPr lang="nl-NL" dirty="0"/>
              <a:t>3010 Leuven</a:t>
            </a:r>
          </a:p>
          <a:p>
            <a:r>
              <a:rPr lang="nl-NL" dirty="0"/>
              <a:t>016-22 22 22</a:t>
            </a:r>
            <a:endParaRPr lang="nl-BE" dirty="0"/>
          </a:p>
        </p:txBody>
      </p:sp>
    </p:spTree>
    <p:extLst>
      <p:ext uri="{BB962C8B-B14F-4D97-AF65-F5344CB8AC3E}">
        <p14:creationId xmlns:p14="http://schemas.microsoft.com/office/powerpoint/2010/main" val="26152075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619672" y="848221"/>
            <a:ext cx="6951451" cy="396086"/>
          </a:xfrm>
          <a:prstGeom prst="rect">
            <a:avLst/>
          </a:prstGeom>
        </p:spPr>
        <p:txBody>
          <a:bodyPr vert="horz" wrap="none" lIns="0" tIns="0" rIns="91440" bIns="45720" rtlCol="0" anchor="ctr">
            <a:normAutofit/>
          </a:bodyPr>
          <a:lstStyle/>
          <a:p>
            <a:r>
              <a:rPr lang="nl-NL" dirty="0"/>
              <a:t>Hoofdtitel</a:t>
            </a:r>
            <a:endParaRPr lang="nl-BE" dirty="0"/>
          </a:p>
        </p:txBody>
      </p:sp>
      <p:sp>
        <p:nvSpPr>
          <p:cNvPr id="3" name="Tijdelijke aanduiding voor tekst 2"/>
          <p:cNvSpPr>
            <a:spLocks noGrp="1"/>
          </p:cNvSpPr>
          <p:nvPr>
            <p:ph type="body" idx="1"/>
          </p:nvPr>
        </p:nvSpPr>
        <p:spPr>
          <a:xfrm>
            <a:off x="1612745" y="1528590"/>
            <a:ext cx="6951451" cy="2825359"/>
          </a:xfrm>
          <a:prstGeom prst="rect">
            <a:avLst/>
          </a:prstGeom>
        </p:spPr>
        <p:txBody>
          <a:bodyPr vert="horz" lIns="0" tIns="45720" rIns="91440" bIns="45720" rtlCol="0">
            <a:normAutofit/>
          </a:bodyPr>
          <a:lstStyle/>
          <a:p>
            <a:pPr lvl="0"/>
            <a:r>
              <a:rPr lang="nl-NL" dirty="0"/>
              <a:t>Klik om de modelstijlen te bewerken</a:t>
            </a:r>
          </a:p>
          <a:p>
            <a:pPr lvl="1"/>
            <a:r>
              <a:rPr lang="nl-NL" dirty="0"/>
              <a:t>Tweede niveau</a:t>
            </a:r>
          </a:p>
          <a:p>
            <a:pPr lvl="2"/>
            <a:r>
              <a:rPr lang="nl-NL" dirty="0"/>
              <a:t>Derde niveau</a:t>
            </a:r>
          </a:p>
        </p:txBody>
      </p:sp>
      <p:sp>
        <p:nvSpPr>
          <p:cNvPr id="4" name="Tijdelijke aanduiding voor datum 3"/>
          <p:cNvSpPr>
            <a:spLocks noGrp="1"/>
          </p:cNvSpPr>
          <p:nvPr>
            <p:ph type="dt" sz="half" idx="2"/>
          </p:nvPr>
        </p:nvSpPr>
        <p:spPr>
          <a:xfrm>
            <a:off x="865165" y="4553447"/>
            <a:ext cx="5733939" cy="273844"/>
          </a:xfrm>
          <a:prstGeom prst="rect">
            <a:avLst/>
          </a:prstGeom>
        </p:spPr>
        <p:txBody>
          <a:bodyPr vert="horz" lIns="0" tIns="0" rIns="0" bIns="0" rtlCol="0" anchor="b" anchorCtr="0"/>
          <a:lstStyle>
            <a:lvl1pPr algn="l">
              <a:defRPr sz="1200">
                <a:solidFill>
                  <a:schemeClr val="tx1"/>
                </a:solidFill>
                <a:latin typeface="Arial" panose="020B0604020202020204" pitchFamily="34" charset="0"/>
                <a:cs typeface="Arial" panose="020B0604020202020204" pitchFamily="34" charset="0"/>
              </a:defRPr>
            </a:lvl1pPr>
          </a:lstStyle>
          <a:p>
            <a:r>
              <a:rPr lang="nl-BE"/>
              <a:t>Titel van de Powerpoint</a:t>
            </a:r>
            <a:endParaRPr lang="nl-BE" dirty="0"/>
          </a:p>
        </p:txBody>
      </p:sp>
    </p:spTree>
    <p:extLst>
      <p:ext uri="{BB962C8B-B14F-4D97-AF65-F5344CB8AC3E}">
        <p14:creationId xmlns:p14="http://schemas.microsoft.com/office/powerpoint/2010/main" val="2241163862"/>
      </p:ext>
    </p:extLst>
  </p:cSld>
  <p:clrMap bg1="lt1" tx1="dk1" bg2="lt2" tx2="dk2" accent1="accent1" accent2="accent2" accent3="accent3" accent4="accent4" accent5="accent5" accent6="accent6" hlink="hlink" folHlink="folHlink"/>
  <p:sldLayoutIdLst>
    <p:sldLayoutId id="2147483658" r:id="rId1"/>
    <p:sldLayoutId id="2147483651" r:id="rId2"/>
    <p:sldLayoutId id="2147483650" r:id="rId3"/>
    <p:sldLayoutId id="2147483652" r:id="rId4"/>
    <p:sldLayoutId id="2147483649" r:id="rId5"/>
  </p:sldLayoutIdLst>
  <p:hf hdr="0" ftr="0" dt="0"/>
  <p:txStyles>
    <p:titleStyle>
      <a:lvl1pPr algn="l" defTabSz="9144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Wingdings" panose="05000000000000000000" pitchFamily="2" charset="2"/>
        <a:buChar char="§"/>
        <a:defRPr sz="2400" b="1" kern="1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2.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mailto:waterpreventie@vlaamsbrabant.be"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mailto:omgevingsloket@linter.be" TargetMode="External"/><Relationship Id="rId2" Type="http://schemas.openxmlformats.org/officeDocument/2006/relationships/hyperlink" Target="http://www.linter.be/" TargetMode="Externa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74.jpe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jpg"/><Relationship Id="rId5" Type="http://schemas.microsoft.com/office/2007/relationships/hdphoto" Target="../media/hdphoto1.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2516" y="1691431"/>
            <a:ext cx="7600757" cy="479119"/>
          </a:xfrm>
        </p:spPr>
        <p:txBody>
          <a:bodyPr>
            <a:normAutofit fontScale="90000"/>
          </a:bodyPr>
          <a:lstStyle/>
          <a:p>
            <a:r>
              <a:rPr lang="en-US" dirty="0" err="1"/>
              <a:t>Infomoment</a:t>
            </a:r>
            <a:br>
              <a:rPr lang="en-US" dirty="0"/>
            </a:br>
            <a:r>
              <a:rPr lang="en-US" dirty="0" err="1"/>
              <a:t>waterpreventieve</a:t>
            </a:r>
            <a:r>
              <a:rPr lang="en-US" dirty="0"/>
              <a:t> </a:t>
            </a:r>
            <a:r>
              <a:rPr lang="en-US" dirty="0" err="1"/>
              <a:t>maatregelen</a:t>
            </a:r>
            <a:br>
              <a:rPr lang="en-US" dirty="0"/>
            </a:br>
            <a:r>
              <a:rPr lang="en-US" dirty="0"/>
              <a:t>Linter</a:t>
            </a:r>
            <a:endParaRPr lang="nl-BE" dirty="0"/>
          </a:p>
        </p:txBody>
      </p:sp>
      <p:sp>
        <p:nvSpPr>
          <p:cNvPr id="3" name="Tijdelijke aanduiding voor tekst 2"/>
          <p:cNvSpPr>
            <a:spLocks noGrp="1"/>
          </p:cNvSpPr>
          <p:nvPr>
            <p:ph type="body" idx="1"/>
          </p:nvPr>
        </p:nvSpPr>
        <p:spPr>
          <a:xfrm>
            <a:off x="1189443" y="3442622"/>
            <a:ext cx="7772400" cy="479119"/>
          </a:xfrm>
        </p:spPr>
        <p:txBody>
          <a:bodyPr>
            <a:normAutofit/>
          </a:bodyPr>
          <a:lstStyle/>
          <a:p>
            <a:r>
              <a:rPr lang="en-US" sz="2800" dirty="0"/>
              <a:t>21 </a:t>
            </a:r>
            <a:r>
              <a:rPr lang="en-US" sz="2800" dirty="0" err="1"/>
              <a:t>juni</a:t>
            </a:r>
            <a:r>
              <a:rPr lang="en-US" sz="2800" dirty="0"/>
              <a:t> 2024 </a:t>
            </a:r>
            <a:endParaRPr lang="nl-BE" sz="2800" dirty="0"/>
          </a:p>
        </p:txBody>
      </p:sp>
      <p:pic>
        <p:nvPicPr>
          <p:cNvPr id="1026" name="Picture 2">
            <a:extLst>
              <a:ext uri="{FF2B5EF4-FFF2-40B4-BE49-F238E27FC236}">
                <a16:creationId xmlns:a16="http://schemas.microsoft.com/office/drawing/2014/main" id="{A0653793-97D6-CA08-D4AD-064BC0A515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3594" y="3682181"/>
            <a:ext cx="1439069" cy="117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903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12001" y="341369"/>
            <a:ext cx="4942588" cy="1237451"/>
          </a:xfrm>
        </p:spPr>
        <p:txBody>
          <a:bodyPr>
            <a:normAutofit/>
          </a:bodyPr>
          <a:lstStyle/>
          <a:p>
            <a:r>
              <a:rPr lang="nl-BE" sz="2900" dirty="0"/>
              <a:t>Preventie: </a:t>
            </a:r>
            <a:r>
              <a:rPr lang="nl-BE" sz="2900" dirty="0" err="1"/>
              <a:t>waterrobuust</a:t>
            </a:r>
            <a:br>
              <a:rPr lang="nl-BE" sz="2900" dirty="0"/>
            </a:br>
            <a:r>
              <a:rPr lang="nl-BE" sz="2900" dirty="0"/>
              <a:t>bouwen → watertoets</a:t>
            </a:r>
          </a:p>
        </p:txBody>
      </p:sp>
      <p:pic>
        <p:nvPicPr>
          <p:cNvPr id="11" name="Afbeelding 10">
            <a:extLst>
              <a:ext uri="{FF2B5EF4-FFF2-40B4-BE49-F238E27FC236}">
                <a16:creationId xmlns:a16="http://schemas.microsoft.com/office/drawing/2014/main" id="{EBDE65A1-B27B-0446-969F-4945217CB0B9}"/>
              </a:ext>
            </a:extLst>
          </p:cNvPr>
          <p:cNvPicPr>
            <a:picLocks noChangeAspect="1"/>
          </p:cNvPicPr>
          <p:nvPr/>
        </p:nvPicPr>
        <p:blipFill>
          <a:blip r:embed="rId3"/>
          <a:stretch>
            <a:fillRect/>
          </a:stretch>
        </p:blipFill>
        <p:spPr>
          <a:xfrm>
            <a:off x="6560897" y="432335"/>
            <a:ext cx="2166008" cy="1773809"/>
          </a:xfrm>
          <a:prstGeom prst="rect">
            <a:avLst/>
          </a:prstGeom>
        </p:spPr>
      </p:pic>
      <p:pic>
        <p:nvPicPr>
          <p:cNvPr id="4" name="Afbeelding 3">
            <a:extLst>
              <a:ext uri="{FF2B5EF4-FFF2-40B4-BE49-F238E27FC236}">
                <a16:creationId xmlns:a16="http://schemas.microsoft.com/office/drawing/2014/main" id="{B3D9440D-D05B-B939-0EF4-EA74B806EB5B}"/>
              </a:ext>
            </a:extLst>
          </p:cNvPr>
          <p:cNvPicPr>
            <a:picLocks noChangeAspect="1"/>
          </p:cNvPicPr>
          <p:nvPr/>
        </p:nvPicPr>
        <p:blipFill>
          <a:blip r:embed="rId4"/>
          <a:stretch>
            <a:fillRect/>
          </a:stretch>
        </p:blipFill>
        <p:spPr>
          <a:xfrm>
            <a:off x="6653393" y="2206145"/>
            <a:ext cx="2384513" cy="2869234"/>
          </a:xfrm>
          <a:prstGeom prst="rect">
            <a:avLst/>
          </a:prstGeom>
        </p:spPr>
      </p:pic>
      <p:pic>
        <p:nvPicPr>
          <p:cNvPr id="5" name="Afbeelding 4">
            <a:extLst>
              <a:ext uri="{FF2B5EF4-FFF2-40B4-BE49-F238E27FC236}">
                <a16:creationId xmlns:a16="http://schemas.microsoft.com/office/drawing/2014/main" id="{C8C210E6-C737-C811-3718-9E2A83E5FDAD}"/>
              </a:ext>
            </a:extLst>
          </p:cNvPr>
          <p:cNvPicPr>
            <a:picLocks noChangeAspect="1"/>
          </p:cNvPicPr>
          <p:nvPr/>
        </p:nvPicPr>
        <p:blipFill>
          <a:blip r:embed="rId5"/>
          <a:stretch>
            <a:fillRect/>
          </a:stretch>
        </p:blipFill>
        <p:spPr>
          <a:xfrm>
            <a:off x="159656" y="1344392"/>
            <a:ext cx="6417622" cy="3730985"/>
          </a:xfrm>
          <a:prstGeom prst="rect">
            <a:avLst/>
          </a:prstGeom>
        </p:spPr>
      </p:pic>
    </p:spTree>
    <p:extLst>
      <p:ext uri="{BB962C8B-B14F-4D97-AF65-F5344CB8AC3E}">
        <p14:creationId xmlns:p14="http://schemas.microsoft.com/office/powerpoint/2010/main" val="468351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512000" y="769427"/>
            <a:ext cx="6951451" cy="435695"/>
          </a:xfrm>
        </p:spPr>
        <p:txBody>
          <a:bodyPr>
            <a:normAutofit fontScale="90000"/>
          </a:bodyPr>
          <a:lstStyle/>
          <a:p>
            <a:r>
              <a:rPr lang="nl-BE" dirty="0"/>
              <a:t>Preventie: schade</a:t>
            </a:r>
            <a:br>
              <a:rPr lang="nl-BE" dirty="0"/>
            </a:br>
            <a:r>
              <a:rPr lang="nl-BE" dirty="0"/>
              <a:t>vermijden of beperken</a:t>
            </a:r>
          </a:p>
        </p:txBody>
      </p:sp>
      <p:sp>
        <p:nvSpPr>
          <p:cNvPr id="4" name="Tijdelijke aanduiding voor inhoud 4"/>
          <p:cNvSpPr txBox="1">
            <a:spLocks/>
          </p:cNvSpPr>
          <p:nvPr/>
        </p:nvSpPr>
        <p:spPr>
          <a:xfrm>
            <a:off x="257176" y="1485899"/>
            <a:ext cx="5286374" cy="2257425"/>
          </a:xfrm>
          <a:prstGeom prst="rect">
            <a:avLst/>
          </a:prstGeom>
        </p:spPr>
        <p:txBody>
          <a:bodyPr vert="horz" lIns="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b="1" kern="1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dirty="0" err="1"/>
              <a:t>Waterrobuust</a:t>
            </a:r>
            <a:r>
              <a:rPr lang="nl-BE" dirty="0"/>
              <a:t> verbouwen</a:t>
            </a:r>
          </a:p>
        </p:txBody>
      </p:sp>
      <p:pic>
        <p:nvPicPr>
          <p:cNvPr id="7" name="Picture 2" descr="C:\Users\dbrems\Desktop\Knipsel.PNG">
            <a:extLst>
              <a:ext uri="{FF2B5EF4-FFF2-40B4-BE49-F238E27FC236}">
                <a16:creationId xmlns:a16="http://schemas.microsoft.com/office/drawing/2014/main" id="{143915D2-CF9E-2EDE-7982-CEB65DABB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53" y="2413168"/>
            <a:ext cx="4021052" cy="2485505"/>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F7FAB93C-E6E9-C2AB-CD25-EC5218260C06}"/>
              </a:ext>
            </a:extLst>
          </p:cNvPr>
          <p:cNvPicPr>
            <a:picLocks noChangeAspect="1"/>
          </p:cNvPicPr>
          <p:nvPr/>
        </p:nvPicPr>
        <p:blipFill>
          <a:blip r:embed="rId4"/>
          <a:stretch>
            <a:fillRect/>
          </a:stretch>
        </p:blipFill>
        <p:spPr>
          <a:xfrm>
            <a:off x="6851544" y="195856"/>
            <a:ext cx="2017632" cy="2998501"/>
          </a:xfrm>
          <a:prstGeom prst="rect">
            <a:avLst/>
          </a:prstGeom>
          <a:ln w="12700">
            <a:noFill/>
          </a:ln>
        </p:spPr>
      </p:pic>
      <p:pic>
        <p:nvPicPr>
          <p:cNvPr id="17" name="Afbeelding 16">
            <a:extLst>
              <a:ext uri="{FF2B5EF4-FFF2-40B4-BE49-F238E27FC236}">
                <a16:creationId xmlns:a16="http://schemas.microsoft.com/office/drawing/2014/main" id="{93A6E8E8-727D-15B5-638E-1D712E0B2C5C}"/>
              </a:ext>
            </a:extLst>
          </p:cNvPr>
          <p:cNvPicPr>
            <a:picLocks noChangeAspect="1"/>
          </p:cNvPicPr>
          <p:nvPr/>
        </p:nvPicPr>
        <p:blipFill rotWithShape="1">
          <a:blip r:embed="rId5"/>
          <a:srcRect l="13129" t="3219" r="19504" b="3195"/>
          <a:stretch/>
        </p:blipFill>
        <p:spPr>
          <a:xfrm>
            <a:off x="4233807" y="3400927"/>
            <a:ext cx="1546569" cy="1522456"/>
          </a:xfrm>
          <a:prstGeom prst="rect">
            <a:avLst/>
          </a:prstGeom>
        </p:spPr>
      </p:pic>
      <p:pic>
        <p:nvPicPr>
          <p:cNvPr id="18" name="Picture 2">
            <a:extLst>
              <a:ext uri="{FF2B5EF4-FFF2-40B4-BE49-F238E27FC236}">
                <a16:creationId xmlns:a16="http://schemas.microsoft.com/office/drawing/2014/main" id="{42F48267-10F4-5DAD-63BC-49A941BDCFF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560607" y="3327482"/>
            <a:ext cx="1519225" cy="16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Afbeelding 18">
            <a:extLst>
              <a:ext uri="{FF2B5EF4-FFF2-40B4-BE49-F238E27FC236}">
                <a16:creationId xmlns:a16="http://schemas.microsoft.com/office/drawing/2014/main" id="{6C5865FD-F1A8-0BF8-F59E-8F7BB9715B8B}"/>
              </a:ext>
            </a:extLst>
          </p:cNvPr>
          <p:cNvPicPr>
            <a:picLocks noChangeAspect="1"/>
          </p:cNvPicPr>
          <p:nvPr/>
        </p:nvPicPr>
        <p:blipFill>
          <a:blip r:embed="rId7"/>
          <a:stretch>
            <a:fillRect/>
          </a:stretch>
        </p:blipFill>
        <p:spPr>
          <a:xfrm>
            <a:off x="4502464" y="1550526"/>
            <a:ext cx="2226550" cy="1643831"/>
          </a:xfrm>
          <a:prstGeom prst="rect">
            <a:avLst/>
          </a:prstGeom>
        </p:spPr>
      </p:pic>
      <p:pic>
        <p:nvPicPr>
          <p:cNvPr id="25" name="Picture 4">
            <a:extLst>
              <a:ext uri="{FF2B5EF4-FFF2-40B4-BE49-F238E27FC236}">
                <a16:creationId xmlns:a16="http://schemas.microsoft.com/office/drawing/2014/main" id="{7E3B1212-1B54-A385-C882-3EB058EAA5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50950" y="3327481"/>
            <a:ext cx="1656000" cy="16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5715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512000" y="769427"/>
            <a:ext cx="6951451" cy="435695"/>
          </a:xfrm>
        </p:spPr>
        <p:txBody>
          <a:bodyPr>
            <a:normAutofit fontScale="90000"/>
          </a:bodyPr>
          <a:lstStyle/>
          <a:p>
            <a:r>
              <a:rPr lang="nl-BE" dirty="0"/>
              <a:t>Preventie: </a:t>
            </a:r>
            <a:r>
              <a:rPr lang="nl-BE" dirty="0" err="1"/>
              <a:t>waterrobuust</a:t>
            </a:r>
            <a:r>
              <a:rPr lang="nl-BE" dirty="0"/>
              <a:t> verbouwen</a:t>
            </a:r>
          </a:p>
        </p:txBody>
      </p:sp>
      <p:sp>
        <p:nvSpPr>
          <p:cNvPr id="4" name="Tijdelijke aanduiding voor inhoud 4"/>
          <p:cNvSpPr txBox="1">
            <a:spLocks/>
          </p:cNvSpPr>
          <p:nvPr/>
        </p:nvSpPr>
        <p:spPr>
          <a:xfrm>
            <a:off x="257176" y="1373605"/>
            <a:ext cx="5286374" cy="2257425"/>
          </a:xfrm>
          <a:prstGeom prst="rect">
            <a:avLst/>
          </a:prstGeom>
        </p:spPr>
        <p:txBody>
          <a:bodyPr vert="horz" lIns="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b="1" kern="1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dirty="0"/>
              <a:t>Maatregelenpakket op maat</a:t>
            </a:r>
          </a:p>
        </p:txBody>
      </p:sp>
      <p:pic>
        <p:nvPicPr>
          <p:cNvPr id="2" name="Afbeelding 1">
            <a:extLst>
              <a:ext uri="{FF2B5EF4-FFF2-40B4-BE49-F238E27FC236}">
                <a16:creationId xmlns:a16="http://schemas.microsoft.com/office/drawing/2014/main" id="{A680C3C4-57C2-D7DD-FD5B-19E7E7460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683" y="1273153"/>
            <a:ext cx="2245890" cy="3629433"/>
          </a:xfrm>
          <a:prstGeom prst="rect">
            <a:avLst/>
          </a:prstGeom>
        </p:spPr>
      </p:pic>
      <p:pic>
        <p:nvPicPr>
          <p:cNvPr id="5" name="Afbeelding 4" descr="WTCB-Contact 2021/5">
            <a:extLst>
              <a:ext uri="{FF2B5EF4-FFF2-40B4-BE49-F238E27FC236}">
                <a16:creationId xmlns:a16="http://schemas.microsoft.com/office/drawing/2014/main" id="{A6E36470-49BD-42B4-1CA7-BBA98F058C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824" y="1900989"/>
            <a:ext cx="5320229" cy="3179631"/>
          </a:xfrm>
          <a:prstGeom prst="rect">
            <a:avLst/>
          </a:prstGeom>
        </p:spPr>
      </p:pic>
      <p:sp>
        <p:nvSpPr>
          <p:cNvPr id="6" name="Tekstvak 5">
            <a:extLst>
              <a:ext uri="{FF2B5EF4-FFF2-40B4-BE49-F238E27FC236}">
                <a16:creationId xmlns:a16="http://schemas.microsoft.com/office/drawing/2014/main" id="{4AE628E1-A7C6-E703-114E-C539BA472ABE}"/>
              </a:ext>
            </a:extLst>
          </p:cNvPr>
          <p:cNvSpPr txBox="1"/>
          <p:nvPr/>
        </p:nvSpPr>
        <p:spPr>
          <a:xfrm>
            <a:off x="604824" y="4768169"/>
            <a:ext cx="2082800" cy="307777"/>
          </a:xfrm>
          <a:prstGeom prst="rect">
            <a:avLst/>
          </a:prstGeom>
          <a:solidFill>
            <a:schemeClr val="bg1">
              <a:alpha val="75000"/>
            </a:schemeClr>
          </a:solidFill>
        </p:spPr>
        <p:txBody>
          <a:bodyPr wrap="square" rtlCol="0">
            <a:spAutoFit/>
          </a:bodyPr>
          <a:lstStyle/>
          <a:p>
            <a:pPr algn="just"/>
            <a:r>
              <a:rPr lang="nl-BE" sz="1400" i="1" dirty="0">
                <a:latin typeface="Tahoma" pitchFamily="34" charset="0"/>
                <a:ea typeface="Tahoma" pitchFamily="34" charset="0"/>
                <a:cs typeface="Tahoma" pitchFamily="34" charset="0"/>
              </a:rPr>
              <a:t>WTCB-Contact 2021/5</a:t>
            </a:r>
          </a:p>
        </p:txBody>
      </p:sp>
    </p:spTree>
    <p:extLst>
      <p:ext uri="{BB962C8B-B14F-4D97-AF65-F5344CB8AC3E}">
        <p14:creationId xmlns:p14="http://schemas.microsoft.com/office/powerpoint/2010/main" val="1169767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512000" y="769427"/>
            <a:ext cx="6951451" cy="435695"/>
          </a:xfrm>
        </p:spPr>
        <p:txBody>
          <a:bodyPr>
            <a:normAutofit fontScale="90000"/>
          </a:bodyPr>
          <a:lstStyle/>
          <a:p>
            <a:r>
              <a:rPr lang="nl-BE" dirty="0"/>
              <a:t>Preventie: </a:t>
            </a:r>
            <a:r>
              <a:rPr lang="nl-BE" dirty="0" err="1"/>
              <a:t>waterrobuust</a:t>
            </a:r>
            <a:r>
              <a:rPr lang="nl-BE" dirty="0"/>
              <a:t> verbouwen</a:t>
            </a:r>
          </a:p>
        </p:txBody>
      </p:sp>
      <p:pic>
        <p:nvPicPr>
          <p:cNvPr id="7" name="Afbeelding 6">
            <a:extLst>
              <a:ext uri="{FF2B5EF4-FFF2-40B4-BE49-F238E27FC236}">
                <a16:creationId xmlns:a16="http://schemas.microsoft.com/office/drawing/2014/main" id="{17E38E4F-EEDF-2371-B11B-4681672A4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3210742"/>
            <a:ext cx="2553008" cy="1914755"/>
          </a:xfrm>
          <a:prstGeom prst="rect">
            <a:avLst/>
          </a:prstGeom>
        </p:spPr>
      </p:pic>
      <p:pic>
        <p:nvPicPr>
          <p:cNvPr id="8" name="Afbeelding 7" descr="Afbeelding met buiten, grond, persoon, gereedschap&#10;&#10;Automatisch gegenereerde beschrijving">
            <a:extLst>
              <a:ext uri="{FF2B5EF4-FFF2-40B4-BE49-F238E27FC236}">
                <a16:creationId xmlns:a16="http://schemas.microsoft.com/office/drawing/2014/main" id="{67F4ADE9-E757-EEEE-7E1A-52E847A3A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6516" y="2579944"/>
            <a:ext cx="1909166" cy="2545553"/>
          </a:xfrm>
          <a:prstGeom prst="rect">
            <a:avLst/>
          </a:prstGeom>
        </p:spPr>
      </p:pic>
      <p:pic>
        <p:nvPicPr>
          <p:cNvPr id="9" name="Afbeelding 8" descr="Afbeelding met persoon, staand&#10;&#10;Automatisch gegenereerde beschrijving">
            <a:extLst>
              <a:ext uri="{FF2B5EF4-FFF2-40B4-BE49-F238E27FC236}">
                <a16:creationId xmlns:a16="http://schemas.microsoft.com/office/drawing/2014/main" id="{91A78AE7-C68E-EB5A-5E93-9E1FD57885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6807" y="3191906"/>
            <a:ext cx="2441259" cy="1830944"/>
          </a:xfrm>
          <a:prstGeom prst="rect">
            <a:avLst/>
          </a:prstGeom>
        </p:spPr>
      </p:pic>
      <p:pic>
        <p:nvPicPr>
          <p:cNvPr id="10" name="Afbeelding 9" descr="Afbeelding met gebouw, deur, portiek, betegeld&#10;&#10;Automatisch gegenereerde beschrijving">
            <a:extLst>
              <a:ext uri="{FF2B5EF4-FFF2-40B4-BE49-F238E27FC236}">
                <a16:creationId xmlns:a16="http://schemas.microsoft.com/office/drawing/2014/main" id="{556D4D69-F51C-8C58-B5D4-21B60BEDA2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2826" y="1205122"/>
            <a:ext cx="2640524" cy="1980394"/>
          </a:xfrm>
          <a:prstGeom prst="rect">
            <a:avLst/>
          </a:prstGeom>
        </p:spPr>
      </p:pic>
      <p:pic>
        <p:nvPicPr>
          <p:cNvPr id="11" name="Afbeelding 10" descr="Afbeelding met baksteen, deur, betegeld&#10;&#10;Automatisch gegenereerde beschrijving">
            <a:extLst>
              <a:ext uri="{FF2B5EF4-FFF2-40B4-BE49-F238E27FC236}">
                <a16:creationId xmlns:a16="http://schemas.microsoft.com/office/drawing/2014/main" id="{D72C4A34-2EB2-3692-5B93-EB55462925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4807" y="1546537"/>
            <a:ext cx="2128019" cy="2837360"/>
          </a:xfrm>
          <a:prstGeom prst="rect">
            <a:avLst/>
          </a:prstGeom>
        </p:spPr>
      </p:pic>
      <p:pic>
        <p:nvPicPr>
          <p:cNvPr id="12" name="Afbeelding 11" descr="Afbeelding met buiten, gras&#10;&#10;Automatisch gegenereerde beschrijving">
            <a:extLst>
              <a:ext uri="{FF2B5EF4-FFF2-40B4-BE49-F238E27FC236}">
                <a16:creationId xmlns:a16="http://schemas.microsoft.com/office/drawing/2014/main" id="{0C56280F-64C9-999A-6E90-E84809443A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500" y="1257220"/>
            <a:ext cx="2926625" cy="1953522"/>
          </a:xfrm>
          <a:prstGeom prst="rect">
            <a:avLst/>
          </a:prstGeom>
        </p:spPr>
      </p:pic>
    </p:spTree>
    <p:extLst>
      <p:ext uri="{BB962C8B-B14F-4D97-AF65-F5344CB8AC3E}">
        <p14:creationId xmlns:p14="http://schemas.microsoft.com/office/powerpoint/2010/main" val="3244409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512000" y="769427"/>
            <a:ext cx="6951451" cy="435695"/>
          </a:xfrm>
        </p:spPr>
        <p:txBody>
          <a:bodyPr>
            <a:normAutofit fontScale="90000"/>
          </a:bodyPr>
          <a:lstStyle/>
          <a:p>
            <a:r>
              <a:rPr lang="nl-BE" dirty="0"/>
              <a:t>Preventie: </a:t>
            </a:r>
            <a:r>
              <a:rPr lang="nl-BE" dirty="0" err="1"/>
              <a:t>waterrobuust</a:t>
            </a:r>
            <a:r>
              <a:rPr lang="nl-BE" dirty="0"/>
              <a:t> verbouwen</a:t>
            </a:r>
          </a:p>
        </p:txBody>
      </p:sp>
      <p:sp>
        <p:nvSpPr>
          <p:cNvPr id="4" name="Tijdelijke aanduiding voor inhoud 4"/>
          <p:cNvSpPr txBox="1">
            <a:spLocks/>
          </p:cNvSpPr>
          <p:nvPr/>
        </p:nvSpPr>
        <p:spPr>
          <a:xfrm>
            <a:off x="257176" y="1333500"/>
            <a:ext cx="5286374" cy="2257425"/>
          </a:xfrm>
          <a:prstGeom prst="rect">
            <a:avLst/>
          </a:prstGeom>
        </p:spPr>
        <p:txBody>
          <a:bodyPr vert="horz" lIns="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b="1" kern="1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dirty="0"/>
              <a:t>Infobrochures beschikbaar</a:t>
            </a:r>
          </a:p>
        </p:txBody>
      </p:sp>
      <p:pic>
        <p:nvPicPr>
          <p:cNvPr id="8" name="Afbeelding 7">
            <a:extLst>
              <a:ext uri="{FF2B5EF4-FFF2-40B4-BE49-F238E27FC236}">
                <a16:creationId xmlns:a16="http://schemas.microsoft.com/office/drawing/2014/main" id="{6CDF19CA-64C2-EFEE-842F-476811F53171}"/>
              </a:ext>
            </a:extLst>
          </p:cNvPr>
          <p:cNvPicPr>
            <a:picLocks noChangeAspect="1"/>
          </p:cNvPicPr>
          <p:nvPr/>
        </p:nvPicPr>
        <p:blipFill>
          <a:blip r:embed="rId3"/>
          <a:stretch>
            <a:fillRect/>
          </a:stretch>
        </p:blipFill>
        <p:spPr>
          <a:xfrm>
            <a:off x="80818" y="1883843"/>
            <a:ext cx="2611260" cy="1846534"/>
          </a:xfrm>
          <a:prstGeom prst="rect">
            <a:avLst/>
          </a:prstGeom>
          <a:ln>
            <a:solidFill>
              <a:srgbClr val="000000"/>
            </a:solidFill>
          </a:ln>
        </p:spPr>
      </p:pic>
      <p:pic>
        <p:nvPicPr>
          <p:cNvPr id="9" name="Afbeelding 8">
            <a:extLst>
              <a:ext uri="{FF2B5EF4-FFF2-40B4-BE49-F238E27FC236}">
                <a16:creationId xmlns:a16="http://schemas.microsoft.com/office/drawing/2014/main" id="{F791F10C-B178-C9DF-7C07-E3D802DB05F6}"/>
              </a:ext>
            </a:extLst>
          </p:cNvPr>
          <p:cNvPicPr>
            <a:picLocks noChangeAspect="1"/>
          </p:cNvPicPr>
          <p:nvPr/>
        </p:nvPicPr>
        <p:blipFill>
          <a:blip r:embed="rId4"/>
          <a:stretch>
            <a:fillRect/>
          </a:stretch>
        </p:blipFill>
        <p:spPr>
          <a:xfrm rot="912960">
            <a:off x="6813331" y="2083825"/>
            <a:ext cx="2081744" cy="2950264"/>
          </a:xfrm>
          <a:prstGeom prst="rect">
            <a:avLst/>
          </a:prstGeom>
          <a:ln>
            <a:solidFill>
              <a:srgbClr val="000000"/>
            </a:solidFill>
          </a:ln>
        </p:spPr>
      </p:pic>
      <p:pic>
        <p:nvPicPr>
          <p:cNvPr id="10" name="Afbeelding 9">
            <a:extLst>
              <a:ext uri="{FF2B5EF4-FFF2-40B4-BE49-F238E27FC236}">
                <a16:creationId xmlns:a16="http://schemas.microsoft.com/office/drawing/2014/main" id="{EEA87CB1-F27B-8BF3-289A-1EE732F60CDD}"/>
              </a:ext>
            </a:extLst>
          </p:cNvPr>
          <p:cNvPicPr>
            <a:picLocks noChangeAspect="1"/>
          </p:cNvPicPr>
          <p:nvPr/>
        </p:nvPicPr>
        <p:blipFill>
          <a:blip r:embed="rId5"/>
          <a:stretch>
            <a:fillRect/>
          </a:stretch>
        </p:blipFill>
        <p:spPr>
          <a:xfrm rot="20678061">
            <a:off x="4802532" y="1512031"/>
            <a:ext cx="1956520" cy="2784524"/>
          </a:xfrm>
          <a:prstGeom prst="rect">
            <a:avLst/>
          </a:prstGeom>
          <a:ln>
            <a:solidFill>
              <a:srgbClr val="000000"/>
            </a:solidFill>
          </a:ln>
        </p:spPr>
      </p:pic>
      <p:pic>
        <p:nvPicPr>
          <p:cNvPr id="11" name="Afbeelding 10">
            <a:extLst>
              <a:ext uri="{FF2B5EF4-FFF2-40B4-BE49-F238E27FC236}">
                <a16:creationId xmlns:a16="http://schemas.microsoft.com/office/drawing/2014/main" id="{68442FC9-3649-36A7-EC11-46EC7B160179}"/>
              </a:ext>
            </a:extLst>
          </p:cNvPr>
          <p:cNvPicPr>
            <a:picLocks noChangeAspect="1"/>
          </p:cNvPicPr>
          <p:nvPr/>
        </p:nvPicPr>
        <p:blipFill>
          <a:blip r:embed="rId6"/>
          <a:stretch>
            <a:fillRect/>
          </a:stretch>
        </p:blipFill>
        <p:spPr>
          <a:xfrm rot="535428">
            <a:off x="2588669" y="2349415"/>
            <a:ext cx="1997546" cy="2836330"/>
          </a:xfrm>
          <a:prstGeom prst="rect">
            <a:avLst/>
          </a:prstGeom>
          <a:ln>
            <a:solidFill>
              <a:schemeClr val="tx1"/>
            </a:solidFill>
          </a:ln>
        </p:spPr>
      </p:pic>
    </p:spTree>
    <p:extLst>
      <p:ext uri="{BB962C8B-B14F-4D97-AF65-F5344CB8AC3E}">
        <p14:creationId xmlns:p14="http://schemas.microsoft.com/office/powerpoint/2010/main" val="171811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340610" y="722038"/>
            <a:ext cx="6951451" cy="435695"/>
          </a:xfrm>
        </p:spPr>
        <p:txBody>
          <a:bodyPr>
            <a:normAutofit fontScale="90000"/>
          </a:bodyPr>
          <a:lstStyle/>
          <a:p>
            <a:pPr algn="ctr"/>
            <a:r>
              <a:rPr lang="nl-BE" dirty="0"/>
              <a:t>Waterveiligheid</a:t>
            </a:r>
            <a:br>
              <a:rPr lang="nl-BE" dirty="0"/>
            </a:br>
            <a:r>
              <a:rPr lang="nl-BE" sz="900" dirty="0"/>
              <a:t> </a:t>
            </a:r>
            <a:br>
              <a:rPr lang="nl-BE" dirty="0"/>
            </a:br>
            <a:r>
              <a:rPr lang="nl-BE" dirty="0"/>
              <a:t>Gedeelde verantwoordelijkheid</a:t>
            </a:r>
          </a:p>
        </p:txBody>
      </p:sp>
      <p:grpSp>
        <p:nvGrpSpPr>
          <p:cNvPr id="7" name="Groep 6"/>
          <p:cNvGrpSpPr/>
          <p:nvPr/>
        </p:nvGrpSpPr>
        <p:grpSpPr>
          <a:xfrm>
            <a:off x="1751152" y="1605321"/>
            <a:ext cx="7221404" cy="3530886"/>
            <a:chOff x="1961437" y="1603752"/>
            <a:chExt cx="6409289" cy="3530886"/>
          </a:xfrm>
        </p:grpSpPr>
        <p:grpSp>
          <p:nvGrpSpPr>
            <p:cNvPr id="6" name="Groep 5"/>
            <p:cNvGrpSpPr/>
            <p:nvPr/>
          </p:nvGrpSpPr>
          <p:grpSpPr>
            <a:xfrm>
              <a:off x="1961437" y="1603752"/>
              <a:ext cx="6409289" cy="3303319"/>
              <a:chOff x="1961437" y="1603752"/>
              <a:chExt cx="6409289" cy="3303319"/>
            </a:xfrm>
          </p:grpSpPr>
          <p:grpSp>
            <p:nvGrpSpPr>
              <p:cNvPr id="4" name="Groep 3"/>
              <p:cNvGrpSpPr/>
              <p:nvPr/>
            </p:nvGrpSpPr>
            <p:grpSpPr>
              <a:xfrm>
                <a:off x="1961437" y="1603752"/>
                <a:ext cx="5188663" cy="3303319"/>
                <a:chOff x="1961439" y="1411219"/>
                <a:chExt cx="5664200" cy="3914056"/>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439" y="2245366"/>
                  <a:ext cx="5664200" cy="3079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descr="Afbeeldingsresultaat voor provincie vlaams braba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0615" y="1411219"/>
                  <a:ext cx="784560" cy="109099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kstvak 4"/>
              <p:cNvSpPr txBox="1"/>
              <p:nvPr/>
            </p:nvSpPr>
            <p:spPr>
              <a:xfrm>
                <a:off x="6808626" y="2798191"/>
                <a:ext cx="1562100" cy="369332"/>
              </a:xfrm>
              <a:prstGeom prst="rect">
                <a:avLst/>
              </a:prstGeom>
              <a:noFill/>
            </p:spPr>
            <p:txBody>
              <a:bodyPr wrap="square" rtlCol="0">
                <a:spAutoFit/>
              </a:bodyPr>
              <a:lstStyle/>
              <a:p>
                <a:r>
                  <a:rPr lang="nl-BE" b="1" dirty="0"/>
                  <a:t>Producenten</a:t>
                </a:r>
              </a:p>
            </p:txBody>
          </p:sp>
        </p:grpSp>
        <p:sp>
          <p:nvSpPr>
            <p:cNvPr id="14" name="Tekstvak 13"/>
            <p:cNvSpPr txBox="1"/>
            <p:nvPr/>
          </p:nvSpPr>
          <p:spPr>
            <a:xfrm>
              <a:off x="3774718" y="4611418"/>
              <a:ext cx="1562100" cy="523220"/>
            </a:xfrm>
            <a:prstGeom prst="rect">
              <a:avLst/>
            </a:prstGeom>
            <a:noFill/>
          </p:spPr>
          <p:txBody>
            <a:bodyPr wrap="square" rtlCol="0">
              <a:spAutoFit/>
            </a:bodyPr>
            <a:lstStyle/>
            <a:p>
              <a:pPr algn="ctr"/>
              <a:r>
                <a:rPr lang="nl-BE" sz="2800" b="1" dirty="0"/>
                <a:t>Burgers</a:t>
              </a:r>
            </a:p>
          </p:txBody>
        </p:sp>
      </p:grpSp>
      <p:sp>
        <p:nvSpPr>
          <p:cNvPr id="2" name="AutoShape 2" descr="Afbeeldingsresultaat voor aarschot logo"/>
          <p:cNvSpPr>
            <a:spLocks noChangeAspect="1" noChangeArrowheads="1"/>
          </p:cNvSpPr>
          <p:nvPr/>
        </p:nvSpPr>
        <p:spPr bwMode="auto">
          <a:xfrm>
            <a:off x="155575" y="-1143000"/>
            <a:ext cx="7620000" cy="2381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15" name="Titel 2"/>
          <p:cNvSpPr txBox="1">
            <a:spLocks/>
          </p:cNvSpPr>
          <p:nvPr/>
        </p:nvSpPr>
        <p:spPr>
          <a:xfrm>
            <a:off x="1340610" y="786227"/>
            <a:ext cx="6951451" cy="435695"/>
          </a:xfrm>
          <a:prstGeom prst="rect">
            <a:avLst/>
          </a:prstGeom>
        </p:spPr>
        <p:txBody>
          <a:bodyPr vert="horz" wrap="none" lIns="0" tIns="0" rIns="91440" bIns="45720" rtlCol="0" anchor="ctr">
            <a:normAutofit fontScale="90000" lnSpcReduction="20000"/>
          </a:bodyPr>
          <a:lstStyle>
            <a:lvl1pPr algn="l" defTabSz="9144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ctr"/>
            <a:r>
              <a:rPr lang="nl-BE" dirty="0"/>
              <a:t>=</a:t>
            </a:r>
          </a:p>
        </p:txBody>
      </p:sp>
      <p:pic>
        <p:nvPicPr>
          <p:cNvPr id="1028" name="Picture 4">
            <a:extLst>
              <a:ext uri="{FF2B5EF4-FFF2-40B4-BE49-F238E27FC236}">
                <a16:creationId xmlns:a16="http://schemas.microsoft.com/office/drawing/2014/main" id="{9465C1AF-DCD0-116C-B04A-BBA2080958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1494" y="1651431"/>
            <a:ext cx="3010567" cy="10838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E21D3383-50C6-8EB4-75E4-9E63A792CE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47834" y="1540995"/>
            <a:ext cx="1252747" cy="102265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Fluvius">
            <a:extLst>
              <a:ext uri="{FF2B5EF4-FFF2-40B4-BE49-F238E27FC236}">
                <a16:creationId xmlns:a16="http://schemas.microsoft.com/office/drawing/2014/main" id="{C4D3B721-9A53-2711-BD66-9AC8EC358D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862" y="2571750"/>
            <a:ext cx="1614348" cy="539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728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751407" y="1989871"/>
            <a:ext cx="6047756" cy="470856"/>
          </a:xfrm>
        </p:spPr>
        <p:txBody>
          <a:bodyPr>
            <a:normAutofit fontScale="90000"/>
          </a:bodyPr>
          <a:lstStyle/>
          <a:p>
            <a:r>
              <a:rPr lang="nl-BE" dirty="0"/>
              <a:t>Subsidiereglement </a:t>
            </a:r>
            <a:br>
              <a:rPr lang="nl-BE" dirty="0"/>
            </a:br>
            <a:r>
              <a:rPr lang="nl-BE" dirty="0"/>
              <a:t>individuele</a:t>
            </a:r>
            <a:br>
              <a:rPr lang="nl-BE" dirty="0"/>
            </a:br>
            <a:r>
              <a:rPr lang="nl-BE" dirty="0"/>
              <a:t>waterpreventieve</a:t>
            </a:r>
            <a:br>
              <a:rPr lang="nl-BE" dirty="0"/>
            </a:br>
            <a:r>
              <a:rPr lang="nl-BE" dirty="0"/>
              <a:t>maatregelen</a:t>
            </a:r>
          </a:p>
        </p:txBody>
      </p:sp>
      <p:pic>
        <p:nvPicPr>
          <p:cNvPr id="3" name="Afbeelding 2" descr="Afbeelding met tekst, Graphics, grafische vormgeving, Lettertype&#10;&#10;Automatisch gegenereerde beschrijving">
            <a:extLst>
              <a:ext uri="{FF2B5EF4-FFF2-40B4-BE49-F238E27FC236}">
                <a16:creationId xmlns:a16="http://schemas.microsoft.com/office/drawing/2014/main" id="{F300E96A-AA6B-8787-73A3-15483A147F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00" y="3956050"/>
            <a:ext cx="1217413" cy="993903"/>
          </a:xfrm>
          <a:prstGeom prst="rect">
            <a:avLst/>
          </a:prstGeom>
        </p:spPr>
      </p:pic>
    </p:spTree>
    <p:extLst>
      <p:ext uri="{BB962C8B-B14F-4D97-AF65-F5344CB8AC3E}">
        <p14:creationId xmlns:p14="http://schemas.microsoft.com/office/powerpoint/2010/main" val="2561879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3"/>
          <p:cNvSpPr>
            <a:spLocks noGrp="1"/>
          </p:cNvSpPr>
          <p:nvPr>
            <p:ph type="title"/>
          </p:nvPr>
        </p:nvSpPr>
        <p:spPr>
          <a:xfrm>
            <a:off x="1536546" y="541516"/>
            <a:ext cx="6951451" cy="435695"/>
          </a:xfrm>
        </p:spPr>
        <p:txBody>
          <a:bodyPr anchor="t">
            <a:normAutofit fontScale="90000"/>
          </a:bodyPr>
          <a:lstStyle/>
          <a:p>
            <a:r>
              <a:rPr lang="nl-BE" dirty="0"/>
              <a:t>Subsidiereglement individuele</a:t>
            </a:r>
            <a:br>
              <a:rPr lang="nl-BE" dirty="0"/>
            </a:br>
            <a:r>
              <a:rPr lang="nl-BE" dirty="0"/>
              <a:t>waterpreventieve maatregelen</a:t>
            </a:r>
          </a:p>
        </p:txBody>
      </p:sp>
      <p:sp>
        <p:nvSpPr>
          <p:cNvPr id="7" name="Tijdelijke aanduiding voor inhoud 4"/>
          <p:cNvSpPr>
            <a:spLocks noGrp="1"/>
          </p:cNvSpPr>
          <p:nvPr>
            <p:ph idx="1"/>
          </p:nvPr>
        </p:nvSpPr>
        <p:spPr>
          <a:xfrm>
            <a:off x="286412" y="1899138"/>
            <a:ext cx="4234787" cy="3066562"/>
          </a:xfrm>
        </p:spPr>
        <p:txBody>
          <a:bodyPr>
            <a:normAutofit/>
          </a:bodyPr>
          <a:lstStyle/>
          <a:p>
            <a:pPr lvl="0"/>
            <a:r>
              <a:rPr lang="nl-BE" dirty="0">
                <a:solidFill>
                  <a:prstClr val="black"/>
                </a:solidFill>
              </a:rPr>
              <a:t>Goedgekeurd 27 mei 2024</a:t>
            </a:r>
          </a:p>
          <a:p>
            <a:pPr lvl="0"/>
            <a:r>
              <a:rPr lang="nl-BE" dirty="0">
                <a:solidFill>
                  <a:prstClr val="black"/>
                </a:solidFill>
              </a:rPr>
              <a:t>Subsidiebedrag	</a:t>
            </a:r>
          </a:p>
          <a:p>
            <a:pPr lvl="1"/>
            <a:r>
              <a:rPr lang="nl-BE" sz="2200" dirty="0">
                <a:solidFill>
                  <a:prstClr val="black"/>
                </a:solidFill>
              </a:rPr>
              <a:t>50% van de kosten</a:t>
            </a:r>
          </a:p>
          <a:p>
            <a:pPr lvl="1"/>
            <a:r>
              <a:rPr lang="nl-BE" sz="2200" dirty="0">
                <a:solidFill>
                  <a:srgbClr val="000000"/>
                </a:solidFill>
                <a:latin typeface="Arial"/>
              </a:rPr>
              <a:t>Maximum van € </a:t>
            </a:r>
            <a:r>
              <a:rPr lang="nl-BE" sz="2200" dirty="0">
                <a:solidFill>
                  <a:prstClr val="black"/>
                </a:solidFill>
              </a:rPr>
              <a:t>7.500 per aanvraag</a:t>
            </a:r>
            <a:endParaRPr lang="nl-BE" sz="2200" dirty="0">
              <a:solidFill>
                <a:srgbClr val="000000"/>
              </a:solidFill>
              <a:latin typeface="Arial"/>
            </a:endParaRPr>
          </a:p>
          <a:p>
            <a:endParaRPr lang="nl-BE" dirty="0"/>
          </a:p>
        </p:txBody>
      </p:sp>
      <p:pic>
        <p:nvPicPr>
          <p:cNvPr id="8" name="Afbeelding 7">
            <a:extLst>
              <a:ext uri="{FF2B5EF4-FFF2-40B4-BE49-F238E27FC236}">
                <a16:creationId xmlns:a16="http://schemas.microsoft.com/office/drawing/2014/main" id="{57B384AD-91D4-387F-C83C-9FD40568331A}"/>
              </a:ext>
            </a:extLst>
          </p:cNvPr>
          <p:cNvPicPr>
            <a:picLocks noChangeAspect="1"/>
          </p:cNvPicPr>
          <p:nvPr/>
        </p:nvPicPr>
        <p:blipFill>
          <a:blip r:embed="rId2"/>
          <a:stretch>
            <a:fillRect/>
          </a:stretch>
        </p:blipFill>
        <p:spPr>
          <a:xfrm rot="583383">
            <a:off x="4861082" y="1806265"/>
            <a:ext cx="2646579" cy="3648499"/>
          </a:xfrm>
          <a:prstGeom prst="rect">
            <a:avLst/>
          </a:prstGeom>
          <a:ln>
            <a:solidFill>
              <a:schemeClr val="tx1"/>
            </a:solidFill>
          </a:ln>
        </p:spPr>
      </p:pic>
    </p:spTree>
    <p:extLst>
      <p:ext uri="{BB962C8B-B14F-4D97-AF65-F5344CB8AC3E}">
        <p14:creationId xmlns:p14="http://schemas.microsoft.com/office/powerpoint/2010/main" val="4019855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4"/>
          <p:cNvSpPr>
            <a:spLocks noGrp="1"/>
          </p:cNvSpPr>
          <p:nvPr>
            <p:ph idx="1"/>
          </p:nvPr>
        </p:nvSpPr>
        <p:spPr>
          <a:xfrm>
            <a:off x="286413" y="1870363"/>
            <a:ext cx="7873337" cy="3182900"/>
          </a:xfrm>
        </p:spPr>
        <p:txBody>
          <a:bodyPr>
            <a:normAutofit/>
          </a:bodyPr>
          <a:lstStyle/>
          <a:p>
            <a:r>
              <a:rPr lang="nl-BE" dirty="0"/>
              <a:t>Voorwaarden</a:t>
            </a:r>
          </a:p>
          <a:p>
            <a:pPr lvl="1"/>
            <a:r>
              <a:rPr lang="nl-BE" sz="2200" dirty="0">
                <a:solidFill>
                  <a:srgbClr val="000000"/>
                </a:solidFill>
                <a:latin typeface="Arial"/>
              </a:rPr>
              <a:t>Geen bouwovertredingen begaan</a:t>
            </a:r>
          </a:p>
          <a:p>
            <a:pPr lvl="1"/>
            <a:r>
              <a:rPr lang="nl-BE" sz="2200" dirty="0">
                <a:solidFill>
                  <a:srgbClr val="000000"/>
                </a:solidFill>
                <a:latin typeface="Arial"/>
              </a:rPr>
              <a:t>Waterveiligheidsstudie</a:t>
            </a:r>
          </a:p>
          <a:p>
            <a:pPr lvl="1"/>
            <a:r>
              <a:rPr lang="nl-BE" sz="2200" dirty="0">
                <a:solidFill>
                  <a:srgbClr val="000000"/>
                </a:solidFill>
                <a:latin typeface="Arial"/>
              </a:rPr>
              <a:t>Samenwerkingsovereenkomst burger – gemeente</a:t>
            </a:r>
          </a:p>
          <a:p>
            <a:pPr lvl="1"/>
            <a:r>
              <a:rPr lang="nl-BE" sz="2200" dirty="0">
                <a:solidFill>
                  <a:srgbClr val="000000"/>
                </a:solidFill>
                <a:latin typeface="Arial"/>
              </a:rPr>
              <a:t>Vereiste vergunningen verkregen</a:t>
            </a:r>
          </a:p>
          <a:p>
            <a:pPr lvl="1"/>
            <a:r>
              <a:rPr lang="nl-BE" sz="2200" dirty="0">
                <a:solidFill>
                  <a:srgbClr val="000000"/>
                </a:solidFill>
                <a:latin typeface="Arial"/>
              </a:rPr>
              <a:t>Afval- en regenwater zijn afgekoppeld (extra subsidie mogelijk voor eventuele bijkomende werken)</a:t>
            </a:r>
          </a:p>
          <a:p>
            <a:endParaRPr lang="nl-BE" dirty="0"/>
          </a:p>
        </p:txBody>
      </p:sp>
      <p:sp>
        <p:nvSpPr>
          <p:cNvPr id="4" name="Titel 3">
            <a:extLst>
              <a:ext uri="{FF2B5EF4-FFF2-40B4-BE49-F238E27FC236}">
                <a16:creationId xmlns:a16="http://schemas.microsoft.com/office/drawing/2014/main" id="{A0FF071A-45EC-BDA1-558F-663DE36DC673}"/>
              </a:ext>
            </a:extLst>
          </p:cNvPr>
          <p:cNvSpPr>
            <a:spLocks noGrp="1"/>
          </p:cNvSpPr>
          <p:nvPr>
            <p:ph type="title"/>
          </p:nvPr>
        </p:nvSpPr>
        <p:spPr>
          <a:xfrm>
            <a:off x="1536546" y="541516"/>
            <a:ext cx="6951451" cy="435695"/>
          </a:xfrm>
        </p:spPr>
        <p:txBody>
          <a:bodyPr anchor="t">
            <a:normAutofit fontScale="90000"/>
          </a:bodyPr>
          <a:lstStyle/>
          <a:p>
            <a:r>
              <a:rPr lang="nl-BE" dirty="0"/>
              <a:t>Subsidiereglement individuele</a:t>
            </a:r>
            <a:br>
              <a:rPr lang="nl-BE" dirty="0"/>
            </a:br>
            <a:r>
              <a:rPr lang="nl-BE" dirty="0"/>
              <a:t>waterpreventieve maatregelen</a:t>
            </a:r>
          </a:p>
        </p:txBody>
      </p:sp>
    </p:spTree>
    <p:extLst>
      <p:ext uri="{BB962C8B-B14F-4D97-AF65-F5344CB8AC3E}">
        <p14:creationId xmlns:p14="http://schemas.microsoft.com/office/powerpoint/2010/main" val="3658335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r>
              <a:rPr lang="nl-BE" dirty="0"/>
              <a:t>Procedure</a:t>
            </a:r>
          </a:p>
        </p:txBody>
      </p:sp>
      <p:pic>
        <p:nvPicPr>
          <p:cNvPr id="5" name="Afbeelding 4">
            <a:extLst>
              <a:ext uri="{FF2B5EF4-FFF2-40B4-BE49-F238E27FC236}">
                <a16:creationId xmlns:a16="http://schemas.microsoft.com/office/drawing/2014/main" id="{BF913C41-46AE-4C4B-F385-086E74401F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00" y="2304051"/>
            <a:ext cx="8640000" cy="708493"/>
          </a:xfrm>
          <a:prstGeom prst="rect">
            <a:avLst/>
          </a:prstGeom>
        </p:spPr>
      </p:pic>
    </p:spTree>
    <p:extLst>
      <p:ext uri="{BB962C8B-B14F-4D97-AF65-F5344CB8AC3E}">
        <p14:creationId xmlns:p14="http://schemas.microsoft.com/office/powerpoint/2010/main" val="2208286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r>
              <a:rPr lang="en-US" dirty="0" err="1"/>
              <a:t>Meerlaagse</a:t>
            </a:r>
            <a:r>
              <a:rPr lang="en-US" dirty="0"/>
              <a:t> </a:t>
            </a:r>
            <a:r>
              <a:rPr lang="en-US" dirty="0" err="1"/>
              <a:t>waterveiligheid</a:t>
            </a:r>
            <a:endParaRPr lang="nl-BE" dirty="0"/>
          </a:p>
        </p:txBody>
      </p:sp>
      <p:pic>
        <p:nvPicPr>
          <p:cNvPr id="13" name="Afbeelding 12" descr="Afbeelding met tekst, Graphics, grafische vormgeving, Lettertype&#10;&#10;Automatisch gegenereerde beschrijving">
            <a:extLst>
              <a:ext uri="{FF2B5EF4-FFF2-40B4-BE49-F238E27FC236}">
                <a16:creationId xmlns:a16="http://schemas.microsoft.com/office/drawing/2014/main" id="{B780ECE8-BF00-61C0-B3DF-FFEB1EA05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00" y="3956050"/>
            <a:ext cx="1217413" cy="993903"/>
          </a:xfrm>
          <a:prstGeom prst="rect">
            <a:avLst/>
          </a:prstGeom>
        </p:spPr>
      </p:pic>
    </p:spTree>
    <p:extLst>
      <p:ext uri="{BB962C8B-B14F-4D97-AF65-F5344CB8AC3E}">
        <p14:creationId xmlns:p14="http://schemas.microsoft.com/office/powerpoint/2010/main" val="2646871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a:xfrm>
            <a:off x="382588" y="1316182"/>
            <a:ext cx="8456612" cy="3281218"/>
          </a:xfrm>
        </p:spPr>
        <p:txBody>
          <a:bodyPr>
            <a:normAutofit/>
          </a:bodyPr>
          <a:lstStyle/>
          <a:p>
            <a:r>
              <a:rPr lang="nl-BE" b="0" dirty="0"/>
              <a:t>Doorlichting woning </a:t>
            </a:r>
            <a:r>
              <a:rPr lang="nl-BE" b="0" dirty="0">
                <a:sym typeface="Wingdings" pitchFamily="2" charset="2"/>
              </a:rPr>
              <a:t> maatregelpakket op maat</a:t>
            </a:r>
          </a:p>
          <a:p>
            <a:r>
              <a:rPr lang="nl-BE" b="0" dirty="0">
                <a:sym typeface="Wingdings" pitchFamily="2" charset="2"/>
              </a:rPr>
              <a:t>Afkoppelingsadvies</a:t>
            </a:r>
            <a:endParaRPr lang="nl-BE" b="0" dirty="0"/>
          </a:p>
          <a:p>
            <a:r>
              <a:rPr lang="nl-BE" b="0" dirty="0">
                <a:sym typeface="Wingdings" pitchFamily="2" charset="2"/>
              </a:rPr>
              <a:t>Geschatte kostprijs</a:t>
            </a:r>
          </a:p>
          <a:p>
            <a:r>
              <a:rPr lang="nl-BE" b="0" dirty="0"/>
              <a:t>Door studiebureau </a:t>
            </a:r>
            <a:r>
              <a:rPr lang="nl-BE" b="0" dirty="0" err="1"/>
              <a:t>HydroScan</a:t>
            </a:r>
            <a:endParaRPr lang="nl-BE" b="0" dirty="0"/>
          </a:p>
          <a:p>
            <a:r>
              <a:rPr lang="nl-BE" b="0" dirty="0">
                <a:sym typeface="Wingdings" pitchFamily="2" charset="2"/>
              </a:rPr>
              <a:t>Gratis </a:t>
            </a:r>
          </a:p>
          <a:p>
            <a:pPr marL="0" indent="0">
              <a:buNone/>
            </a:pPr>
            <a:endParaRPr lang="nl-BE" dirty="0"/>
          </a:p>
          <a:p>
            <a:endParaRPr lang="nl-BE" dirty="0"/>
          </a:p>
          <a:p>
            <a:endParaRPr lang="nl-BE" dirty="0"/>
          </a:p>
        </p:txBody>
      </p:sp>
      <p:sp>
        <p:nvSpPr>
          <p:cNvPr id="4" name="Titel 3"/>
          <p:cNvSpPr>
            <a:spLocks noGrp="1"/>
          </p:cNvSpPr>
          <p:nvPr>
            <p:ph type="title"/>
          </p:nvPr>
        </p:nvSpPr>
        <p:spPr/>
        <p:txBody>
          <a:bodyPr>
            <a:normAutofit fontScale="90000"/>
          </a:bodyPr>
          <a:lstStyle/>
          <a:p>
            <a:r>
              <a:rPr lang="nl-BE" dirty="0"/>
              <a:t>Procedure - studiefase</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271" y="2089655"/>
            <a:ext cx="2912798" cy="1849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Afbeelding 19">
            <a:extLst>
              <a:ext uri="{FF2B5EF4-FFF2-40B4-BE49-F238E27FC236}">
                <a16:creationId xmlns:a16="http://schemas.microsoft.com/office/drawing/2014/main" id="{148AB40A-56CC-2005-D517-742833F420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00" y="4212000"/>
            <a:ext cx="8640000" cy="710757"/>
          </a:xfrm>
          <a:prstGeom prst="rect">
            <a:avLst/>
          </a:prstGeom>
        </p:spPr>
      </p:pic>
    </p:spTree>
    <p:extLst>
      <p:ext uri="{BB962C8B-B14F-4D97-AF65-F5344CB8AC3E}">
        <p14:creationId xmlns:p14="http://schemas.microsoft.com/office/powerpoint/2010/main" val="4022246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a:xfrm>
            <a:off x="382588" y="1316182"/>
            <a:ext cx="8456612" cy="2895818"/>
          </a:xfrm>
        </p:spPr>
        <p:txBody>
          <a:bodyPr>
            <a:normAutofit fontScale="70000" lnSpcReduction="20000"/>
          </a:bodyPr>
          <a:lstStyle/>
          <a:p>
            <a:r>
              <a:rPr lang="nl-BE" sz="2600" dirty="0">
                <a:solidFill>
                  <a:srgbClr val="000000"/>
                </a:solidFill>
              </a:rPr>
              <a:t>Stap 1: Schrijf je in voor een waterveiligheidsstudie</a:t>
            </a:r>
          </a:p>
          <a:p>
            <a:pPr lvl="1"/>
            <a:r>
              <a:rPr lang="nl-BE" sz="2300" dirty="0">
                <a:solidFill>
                  <a:srgbClr val="000000"/>
                </a:solidFill>
              </a:rPr>
              <a:t>Vanavond</a:t>
            </a:r>
          </a:p>
          <a:p>
            <a:pPr lvl="1"/>
            <a:r>
              <a:rPr lang="nl-BE" sz="2300" dirty="0">
                <a:solidFill>
                  <a:srgbClr val="000000"/>
                </a:solidFill>
              </a:rPr>
              <a:t>Ten laatste op 31 juli via </a:t>
            </a:r>
            <a:r>
              <a:rPr lang="nl-BE" sz="2300" dirty="0">
                <a:solidFill>
                  <a:srgbClr val="000000"/>
                </a:solidFill>
                <a:hlinkClick r:id="rId2"/>
              </a:rPr>
              <a:t>waterpreventie@vlaamsbrabant.be</a:t>
            </a:r>
            <a:endParaRPr lang="nl-BE" sz="2300" dirty="0">
              <a:solidFill>
                <a:srgbClr val="000000"/>
              </a:solidFill>
            </a:endParaRPr>
          </a:p>
          <a:p>
            <a:pPr lvl="1"/>
            <a:r>
              <a:rPr lang="nl-BE" sz="2300" dirty="0">
                <a:solidFill>
                  <a:srgbClr val="000000"/>
                </a:solidFill>
              </a:rPr>
              <a:t>Contactgegevens: naam, adres, telefoon, e-mail</a:t>
            </a:r>
          </a:p>
          <a:p>
            <a:pPr lvl="1"/>
            <a:endParaRPr lang="nl-BE" sz="2300" dirty="0">
              <a:solidFill>
                <a:srgbClr val="000000"/>
              </a:solidFill>
            </a:endParaRPr>
          </a:p>
          <a:p>
            <a:r>
              <a:rPr lang="nl-BE" sz="2600" dirty="0">
                <a:solidFill>
                  <a:srgbClr val="000000"/>
                </a:solidFill>
              </a:rPr>
              <a:t>Stap 2: Inplannen huisbezoek</a:t>
            </a:r>
          </a:p>
          <a:p>
            <a:pPr lvl="1"/>
            <a:r>
              <a:rPr lang="nl-BE" sz="2300" dirty="0">
                <a:solidFill>
                  <a:srgbClr val="000000"/>
                </a:solidFill>
              </a:rPr>
              <a:t>Je wordt gecontacteerd door studiebureau </a:t>
            </a:r>
            <a:r>
              <a:rPr lang="nl-BE" sz="2300" dirty="0" err="1">
                <a:solidFill>
                  <a:srgbClr val="000000"/>
                </a:solidFill>
              </a:rPr>
              <a:t>HydroScan</a:t>
            </a:r>
            <a:endParaRPr lang="nl-BE" sz="2300" dirty="0">
              <a:solidFill>
                <a:srgbClr val="000000"/>
              </a:solidFill>
            </a:endParaRPr>
          </a:p>
          <a:p>
            <a:pPr lvl="1"/>
            <a:r>
              <a:rPr lang="nl-BE" sz="2300" dirty="0">
                <a:solidFill>
                  <a:srgbClr val="000000"/>
                </a:solidFill>
              </a:rPr>
              <a:t>Vragenlijst: gebouwkenmerken, historiek overstromingen, reeds uitgevoerde maatregelen</a:t>
            </a:r>
          </a:p>
          <a:p>
            <a:pPr lvl="1"/>
            <a:r>
              <a:rPr lang="nl-BE" sz="2300" dirty="0">
                <a:solidFill>
                  <a:srgbClr val="000000"/>
                </a:solidFill>
              </a:rPr>
              <a:t>Beschikbare informatie verzamelen: bouwplannen, rioleringsplannen, foto’s wateroverlast</a:t>
            </a:r>
            <a:endParaRPr lang="nl-BE" sz="2600" dirty="0"/>
          </a:p>
        </p:txBody>
      </p:sp>
      <p:sp>
        <p:nvSpPr>
          <p:cNvPr id="4" name="Titel 3"/>
          <p:cNvSpPr>
            <a:spLocks noGrp="1"/>
          </p:cNvSpPr>
          <p:nvPr>
            <p:ph type="title"/>
          </p:nvPr>
        </p:nvSpPr>
        <p:spPr/>
        <p:txBody>
          <a:bodyPr>
            <a:normAutofit fontScale="90000"/>
          </a:bodyPr>
          <a:lstStyle/>
          <a:p>
            <a:r>
              <a:rPr lang="nl-BE" dirty="0"/>
              <a:t>Procedure - studiefase</a:t>
            </a:r>
          </a:p>
        </p:txBody>
      </p:sp>
      <p:pic>
        <p:nvPicPr>
          <p:cNvPr id="20" name="Afbeelding 19">
            <a:extLst>
              <a:ext uri="{FF2B5EF4-FFF2-40B4-BE49-F238E27FC236}">
                <a16:creationId xmlns:a16="http://schemas.microsoft.com/office/drawing/2014/main" id="{148AB40A-56CC-2005-D517-742833F420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00" y="4212000"/>
            <a:ext cx="8640000" cy="710757"/>
          </a:xfrm>
          <a:prstGeom prst="rect">
            <a:avLst/>
          </a:prstGeom>
        </p:spPr>
      </p:pic>
    </p:spTree>
    <p:extLst>
      <p:ext uri="{BB962C8B-B14F-4D97-AF65-F5344CB8AC3E}">
        <p14:creationId xmlns:p14="http://schemas.microsoft.com/office/powerpoint/2010/main" val="4077385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a:xfrm>
            <a:off x="382588" y="1316183"/>
            <a:ext cx="8640000" cy="2999144"/>
          </a:xfrm>
        </p:spPr>
        <p:txBody>
          <a:bodyPr>
            <a:normAutofit lnSpcReduction="10000"/>
          </a:bodyPr>
          <a:lstStyle/>
          <a:p>
            <a:r>
              <a:rPr lang="nl-BE" sz="1800" dirty="0">
                <a:solidFill>
                  <a:srgbClr val="000000"/>
                </a:solidFill>
              </a:rPr>
              <a:t>Stap 3: Huisbezoek</a:t>
            </a:r>
          </a:p>
          <a:p>
            <a:pPr lvl="1"/>
            <a:r>
              <a:rPr lang="nl-BE" sz="1600" dirty="0">
                <a:solidFill>
                  <a:srgbClr val="000000"/>
                </a:solidFill>
              </a:rPr>
              <a:t>Bezoek door 2 deskundigen</a:t>
            </a:r>
          </a:p>
          <a:p>
            <a:pPr lvl="1"/>
            <a:r>
              <a:rPr lang="nl-BE" sz="1600" dirty="0">
                <a:solidFill>
                  <a:srgbClr val="000000"/>
                </a:solidFill>
              </a:rPr>
              <a:t>Duur 1 à 1,5 uur</a:t>
            </a:r>
          </a:p>
          <a:p>
            <a:pPr lvl="1"/>
            <a:r>
              <a:rPr lang="nl-BE" sz="1600" dirty="0">
                <a:solidFill>
                  <a:srgbClr val="000000"/>
                </a:solidFill>
              </a:rPr>
              <a:t>Historiek wateroverlast overlopen</a:t>
            </a:r>
          </a:p>
          <a:p>
            <a:pPr lvl="1"/>
            <a:r>
              <a:rPr lang="nl-BE" sz="1600" dirty="0">
                <a:solidFill>
                  <a:srgbClr val="000000"/>
                </a:solidFill>
              </a:rPr>
              <a:t>Technische vaststellingen en opmetingen van dorpelpeil, verluchtingsopeningen, …</a:t>
            </a:r>
          </a:p>
          <a:p>
            <a:pPr lvl="1"/>
            <a:r>
              <a:rPr lang="nl-BE" sz="1600" dirty="0">
                <a:solidFill>
                  <a:srgbClr val="000000"/>
                </a:solidFill>
              </a:rPr>
              <a:t>In kaart brengen huisriolering</a:t>
            </a:r>
          </a:p>
          <a:p>
            <a:pPr lvl="1"/>
            <a:r>
              <a:rPr lang="nl-BE" sz="1600" dirty="0">
                <a:solidFill>
                  <a:srgbClr val="000000"/>
                </a:solidFill>
              </a:rPr>
              <a:t>Foto’s maken</a:t>
            </a:r>
          </a:p>
          <a:p>
            <a:pPr lvl="1"/>
            <a:r>
              <a:rPr lang="nl-BE" sz="1600" dirty="0">
                <a:solidFill>
                  <a:srgbClr val="000000"/>
                </a:solidFill>
              </a:rPr>
              <a:t>Mogelijke waterpreventieve maatregelen overlopen </a:t>
            </a:r>
          </a:p>
          <a:p>
            <a:pPr lvl="1"/>
            <a:r>
              <a:rPr lang="nl-BE" sz="1600" dirty="0">
                <a:solidFill>
                  <a:srgbClr val="000000"/>
                </a:solidFill>
              </a:rPr>
              <a:t>Zorg dat belangrijke knelpunten toegankelijk zijn: gevelopeningen, rioleringsputten, …</a:t>
            </a:r>
          </a:p>
          <a:p>
            <a:pPr lvl="1"/>
            <a:r>
              <a:rPr lang="nl-BE" sz="1600" dirty="0">
                <a:solidFill>
                  <a:srgbClr val="000000"/>
                </a:solidFill>
              </a:rPr>
              <a:t>Periode 15 augustus – 15 oktober</a:t>
            </a:r>
          </a:p>
          <a:p>
            <a:endParaRPr lang="nl-BE" sz="1600" b="0" dirty="0"/>
          </a:p>
          <a:p>
            <a:endParaRPr lang="nl-BE" dirty="0"/>
          </a:p>
        </p:txBody>
      </p:sp>
      <p:sp>
        <p:nvSpPr>
          <p:cNvPr id="4" name="Titel 3"/>
          <p:cNvSpPr>
            <a:spLocks noGrp="1"/>
          </p:cNvSpPr>
          <p:nvPr>
            <p:ph type="title"/>
          </p:nvPr>
        </p:nvSpPr>
        <p:spPr/>
        <p:txBody>
          <a:bodyPr>
            <a:normAutofit fontScale="90000"/>
          </a:bodyPr>
          <a:lstStyle/>
          <a:p>
            <a:r>
              <a:rPr lang="nl-BE" dirty="0"/>
              <a:t>Procedure - studiefase</a:t>
            </a:r>
          </a:p>
        </p:txBody>
      </p:sp>
      <p:pic>
        <p:nvPicPr>
          <p:cNvPr id="20" name="Afbeelding 19">
            <a:extLst>
              <a:ext uri="{FF2B5EF4-FFF2-40B4-BE49-F238E27FC236}">
                <a16:creationId xmlns:a16="http://schemas.microsoft.com/office/drawing/2014/main" id="{148AB40A-56CC-2005-D517-742833F420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00" y="4212000"/>
            <a:ext cx="8640000" cy="710757"/>
          </a:xfrm>
          <a:prstGeom prst="rect">
            <a:avLst/>
          </a:prstGeom>
        </p:spPr>
      </p:pic>
    </p:spTree>
    <p:extLst>
      <p:ext uri="{BB962C8B-B14F-4D97-AF65-F5344CB8AC3E}">
        <p14:creationId xmlns:p14="http://schemas.microsoft.com/office/powerpoint/2010/main" val="4234024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a:xfrm>
            <a:off x="382588" y="1316182"/>
            <a:ext cx="8640000" cy="3008168"/>
          </a:xfrm>
        </p:spPr>
        <p:txBody>
          <a:bodyPr>
            <a:normAutofit lnSpcReduction="10000"/>
          </a:bodyPr>
          <a:lstStyle/>
          <a:p>
            <a:r>
              <a:rPr lang="nl-BE" sz="1800" dirty="0">
                <a:solidFill>
                  <a:srgbClr val="000000"/>
                </a:solidFill>
              </a:rPr>
              <a:t>Stap 4: Verwerking en verslag</a:t>
            </a:r>
          </a:p>
          <a:p>
            <a:pPr lvl="1"/>
            <a:r>
              <a:rPr lang="nl-BE" sz="1600" dirty="0">
                <a:solidFill>
                  <a:srgbClr val="000000"/>
                </a:solidFill>
              </a:rPr>
              <a:t>Beschrijving bestaande toestand</a:t>
            </a:r>
          </a:p>
          <a:p>
            <a:pPr lvl="1"/>
            <a:r>
              <a:rPr lang="nl-BE" sz="1600" dirty="0">
                <a:solidFill>
                  <a:srgbClr val="000000"/>
                </a:solidFill>
              </a:rPr>
              <a:t>Advies waterpreventieve maatregelen </a:t>
            </a:r>
          </a:p>
          <a:p>
            <a:pPr lvl="1"/>
            <a:r>
              <a:rPr lang="nl-BE" sz="1600" dirty="0">
                <a:solidFill>
                  <a:srgbClr val="000000"/>
                </a:solidFill>
              </a:rPr>
              <a:t>Advies afkoppeling</a:t>
            </a:r>
          </a:p>
          <a:p>
            <a:pPr lvl="1"/>
            <a:r>
              <a:rPr lang="nl-BE" sz="1600" dirty="0">
                <a:solidFill>
                  <a:srgbClr val="000000"/>
                </a:solidFill>
              </a:rPr>
              <a:t>Kostenraming</a:t>
            </a:r>
          </a:p>
          <a:p>
            <a:pPr lvl="1"/>
            <a:endParaRPr lang="nl-BE" sz="1600" dirty="0">
              <a:solidFill>
                <a:srgbClr val="000000"/>
              </a:solidFill>
            </a:endParaRPr>
          </a:p>
          <a:p>
            <a:r>
              <a:rPr lang="nl-BE" sz="1800" dirty="0">
                <a:solidFill>
                  <a:srgbClr val="000000"/>
                </a:solidFill>
              </a:rPr>
              <a:t>Stap 5: Terugkoppeling</a:t>
            </a:r>
          </a:p>
          <a:p>
            <a:pPr lvl="1"/>
            <a:r>
              <a:rPr lang="nl-BE" sz="1600" dirty="0">
                <a:solidFill>
                  <a:srgbClr val="000000"/>
                </a:solidFill>
              </a:rPr>
              <a:t>Toelichting studie door gemeente en provincie</a:t>
            </a:r>
          </a:p>
          <a:p>
            <a:pPr lvl="1"/>
            <a:r>
              <a:rPr lang="nl-BE" sz="1600" dirty="0">
                <a:solidFill>
                  <a:srgbClr val="000000"/>
                </a:solidFill>
              </a:rPr>
              <a:t>Samenwerkingsovereenkomst gemeente – burger</a:t>
            </a:r>
            <a:endParaRPr lang="nl-BE" sz="1600" dirty="0"/>
          </a:p>
          <a:p>
            <a:pPr lvl="1"/>
            <a:r>
              <a:rPr lang="nl-BE" sz="1600" dirty="0">
                <a:solidFill>
                  <a:srgbClr val="000000"/>
                </a:solidFill>
              </a:rPr>
              <a:t>Vanaf 1 november</a:t>
            </a:r>
          </a:p>
          <a:p>
            <a:endParaRPr lang="nl-BE" dirty="0"/>
          </a:p>
        </p:txBody>
      </p:sp>
      <p:sp>
        <p:nvSpPr>
          <p:cNvPr id="4" name="Titel 3"/>
          <p:cNvSpPr>
            <a:spLocks noGrp="1"/>
          </p:cNvSpPr>
          <p:nvPr>
            <p:ph type="title"/>
          </p:nvPr>
        </p:nvSpPr>
        <p:spPr/>
        <p:txBody>
          <a:bodyPr>
            <a:normAutofit fontScale="90000"/>
          </a:bodyPr>
          <a:lstStyle/>
          <a:p>
            <a:r>
              <a:rPr lang="nl-BE" dirty="0"/>
              <a:t>Procedure - studiefase</a:t>
            </a:r>
          </a:p>
        </p:txBody>
      </p:sp>
      <p:pic>
        <p:nvPicPr>
          <p:cNvPr id="20" name="Afbeelding 19">
            <a:extLst>
              <a:ext uri="{FF2B5EF4-FFF2-40B4-BE49-F238E27FC236}">
                <a16:creationId xmlns:a16="http://schemas.microsoft.com/office/drawing/2014/main" id="{148AB40A-56CC-2005-D517-742833F420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00" y="4212000"/>
            <a:ext cx="8640000" cy="710757"/>
          </a:xfrm>
          <a:prstGeom prst="rect">
            <a:avLst/>
          </a:prstGeom>
        </p:spPr>
      </p:pic>
    </p:spTree>
    <p:extLst>
      <p:ext uri="{BB962C8B-B14F-4D97-AF65-F5344CB8AC3E}">
        <p14:creationId xmlns:p14="http://schemas.microsoft.com/office/powerpoint/2010/main" val="4214932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a:xfrm>
            <a:off x="403227" y="1524000"/>
            <a:ext cx="8456612" cy="3286220"/>
          </a:xfrm>
        </p:spPr>
        <p:txBody>
          <a:bodyPr>
            <a:normAutofit/>
          </a:bodyPr>
          <a:lstStyle/>
          <a:p>
            <a:r>
              <a:rPr lang="nl-BE" sz="2000" b="0" dirty="0"/>
              <a:t>Mogelijk vanaf april 2025</a:t>
            </a:r>
          </a:p>
          <a:p>
            <a:r>
              <a:rPr lang="nl-BE" sz="2000" b="0" dirty="0"/>
              <a:t>2 jaar de tijd</a:t>
            </a:r>
          </a:p>
          <a:p>
            <a:r>
              <a:rPr lang="nl-BE" sz="2000" b="0" dirty="0"/>
              <a:t>Vrije keuze van aannemer en producent met marktconforme prijzen</a:t>
            </a:r>
          </a:p>
          <a:p>
            <a:r>
              <a:rPr lang="nl-BE" sz="2000" b="0" dirty="0"/>
              <a:t>Doe-het-zelver? → Subsidie voor gebruikte materialen</a:t>
            </a:r>
          </a:p>
          <a:p>
            <a:r>
              <a:rPr lang="nl-BE" sz="2000" b="0" dirty="0"/>
              <a:t>Opvolging van de werken (foto’s)</a:t>
            </a:r>
          </a:p>
        </p:txBody>
      </p:sp>
      <p:sp>
        <p:nvSpPr>
          <p:cNvPr id="4" name="Titel 3"/>
          <p:cNvSpPr>
            <a:spLocks noGrp="1"/>
          </p:cNvSpPr>
          <p:nvPr>
            <p:ph type="title"/>
          </p:nvPr>
        </p:nvSpPr>
        <p:spPr/>
        <p:txBody>
          <a:bodyPr>
            <a:normAutofit fontScale="90000"/>
          </a:bodyPr>
          <a:lstStyle/>
          <a:p>
            <a:r>
              <a:rPr lang="nl-BE" dirty="0"/>
              <a:t>Procedure - uitvoering</a:t>
            </a: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3525" y="55420"/>
            <a:ext cx="1981200" cy="1783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Afbeelding 17">
            <a:extLst>
              <a:ext uri="{FF2B5EF4-FFF2-40B4-BE49-F238E27FC236}">
                <a16:creationId xmlns:a16="http://schemas.microsoft.com/office/drawing/2014/main" id="{95365A3F-20CB-C1D6-C2B2-5F3610E5E4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00" y="4212000"/>
            <a:ext cx="8640000" cy="708493"/>
          </a:xfrm>
          <a:prstGeom prst="rect">
            <a:avLst/>
          </a:prstGeom>
        </p:spPr>
      </p:pic>
    </p:spTree>
    <p:extLst>
      <p:ext uri="{BB962C8B-B14F-4D97-AF65-F5344CB8AC3E}">
        <p14:creationId xmlns:p14="http://schemas.microsoft.com/office/powerpoint/2010/main" val="350636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r>
              <a:rPr lang="nl-BE" dirty="0"/>
              <a:t>Procedure - subsidieaanvraag</a:t>
            </a:r>
          </a:p>
        </p:txBody>
      </p:sp>
      <p:sp>
        <p:nvSpPr>
          <p:cNvPr id="19" name="Tijdelijke aanduiding voor inhoud 4"/>
          <p:cNvSpPr txBox="1">
            <a:spLocks/>
          </p:cNvSpPr>
          <p:nvPr/>
        </p:nvSpPr>
        <p:spPr>
          <a:xfrm>
            <a:off x="382586" y="1363580"/>
            <a:ext cx="8158163" cy="3233820"/>
          </a:xfrm>
          <a:prstGeom prst="rect">
            <a:avLst/>
          </a:prstGeom>
        </p:spPr>
        <p:txBody>
          <a:bodyPr vert="horz" lIns="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b="1" kern="1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000" b="0" dirty="0"/>
              <a:t>Via </a:t>
            </a:r>
            <a:r>
              <a:rPr lang="nl-BE" sz="2000" dirty="0">
                <a:hlinkClick r:id="rId2"/>
              </a:rPr>
              <a:t>www.linter.be</a:t>
            </a:r>
            <a:r>
              <a:rPr lang="nl-BE" sz="2000" dirty="0"/>
              <a:t> </a:t>
            </a:r>
            <a:r>
              <a:rPr lang="nl-BE" sz="2000" b="0" dirty="0"/>
              <a:t>of </a:t>
            </a:r>
            <a:r>
              <a:rPr lang="nl-BE" sz="2000" dirty="0">
                <a:hlinkClick r:id="rId3"/>
              </a:rPr>
              <a:t>omgevingsloket@linter.be</a:t>
            </a:r>
            <a:endParaRPr lang="nl-BE" sz="2000" dirty="0"/>
          </a:p>
          <a:p>
            <a:pPr lvl="1"/>
            <a:r>
              <a:rPr lang="nl-BE" sz="1600" b="0" dirty="0"/>
              <a:t>Aanvraagformulier</a:t>
            </a:r>
          </a:p>
          <a:p>
            <a:pPr lvl="1"/>
            <a:r>
              <a:rPr lang="nl-BE" sz="1600" b="0" dirty="0"/>
              <a:t>Eigendomsbewijs woning</a:t>
            </a:r>
          </a:p>
          <a:p>
            <a:pPr lvl="1"/>
            <a:r>
              <a:rPr lang="nl-BE" sz="1600" b="0" dirty="0"/>
              <a:t>Vergunningen</a:t>
            </a:r>
          </a:p>
          <a:p>
            <a:pPr lvl="1"/>
            <a:r>
              <a:rPr lang="nl-BE" sz="1600" b="0" dirty="0"/>
              <a:t>Facturen</a:t>
            </a:r>
          </a:p>
          <a:p>
            <a:pPr lvl="1"/>
            <a:r>
              <a:rPr lang="nl-BE" sz="1600" dirty="0"/>
              <a:t>F</a:t>
            </a:r>
            <a:r>
              <a:rPr lang="nl-BE" sz="1600" b="0" dirty="0"/>
              <a:t>oto’s van de werken</a:t>
            </a:r>
          </a:p>
          <a:p>
            <a:r>
              <a:rPr lang="nl-BE" sz="2000" b="0" dirty="0"/>
              <a:t>Ten laatste 2 maanden na afronden werken = datum laatste factuur</a:t>
            </a:r>
          </a:p>
          <a:p>
            <a:pPr marL="0" indent="0">
              <a:buFont typeface="Wingdings" panose="05000000000000000000" pitchFamily="2" charset="2"/>
              <a:buNone/>
            </a:pPr>
            <a:endParaRPr lang="nl-BE" b="0" dirty="0"/>
          </a:p>
          <a:p>
            <a:endParaRPr lang="nl-BE" dirty="0"/>
          </a:p>
        </p:txBody>
      </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5211" y="146436"/>
            <a:ext cx="2130741" cy="1704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Afbeelding 16">
            <a:extLst>
              <a:ext uri="{FF2B5EF4-FFF2-40B4-BE49-F238E27FC236}">
                <a16:creationId xmlns:a16="http://schemas.microsoft.com/office/drawing/2014/main" id="{8126F018-6D80-8338-FA84-DD0D8C02B0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000" y="4212000"/>
            <a:ext cx="8640000" cy="708493"/>
          </a:xfrm>
          <a:prstGeom prst="rect">
            <a:avLst/>
          </a:prstGeom>
        </p:spPr>
      </p:pic>
    </p:spTree>
    <p:extLst>
      <p:ext uri="{BB962C8B-B14F-4D97-AF65-F5344CB8AC3E}">
        <p14:creationId xmlns:p14="http://schemas.microsoft.com/office/powerpoint/2010/main" val="4229201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r>
              <a:rPr lang="nl-BE" dirty="0"/>
              <a:t>Voorbeeld</a:t>
            </a:r>
          </a:p>
        </p:txBody>
      </p:sp>
      <p:pic>
        <p:nvPicPr>
          <p:cNvPr id="2" name="Afbeelding 1" descr="Afbeelding met tekst, Graphics, grafische vormgeving, Lettertype&#10;&#10;Automatisch gegenereerde beschrijving">
            <a:extLst>
              <a:ext uri="{FF2B5EF4-FFF2-40B4-BE49-F238E27FC236}">
                <a16:creationId xmlns:a16="http://schemas.microsoft.com/office/drawing/2014/main" id="{1FC4FB0B-01A7-325A-41E3-D20F8EE8F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700" y="3956050"/>
            <a:ext cx="1217413" cy="993903"/>
          </a:xfrm>
          <a:prstGeom prst="rect">
            <a:avLst/>
          </a:prstGeom>
        </p:spPr>
      </p:pic>
    </p:spTree>
    <p:extLst>
      <p:ext uri="{BB962C8B-B14F-4D97-AF65-F5344CB8AC3E}">
        <p14:creationId xmlns:p14="http://schemas.microsoft.com/office/powerpoint/2010/main" val="1997007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nl-BE" dirty="0"/>
              <a:t>Huis gekocht</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304" y="1411706"/>
            <a:ext cx="4433912" cy="3325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576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377372" y="1383957"/>
            <a:ext cx="5763078" cy="3165553"/>
          </a:xfrm>
        </p:spPr>
        <p:txBody>
          <a:bodyPr/>
          <a:lstStyle/>
          <a:p>
            <a:pPr marL="400050"/>
            <a:r>
              <a:rPr lang="nl-BE" dirty="0">
                <a:sym typeface="Wingdings" pitchFamily="2" charset="2"/>
              </a:rPr>
              <a:t>2016  </a:t>
            </a:r>
            <a:r>
              <a:rPr lang="nl-NL" dirty="0">
                <a:sym typeface="Wingdings" pitchFamily="2" charset="2"/>
              </a:rPr>
              <a:t>“maar” 30 cm uit riolering</a:t>
            </a:r>
            <a:endParaRPr lang="nl-BE" dirty="0">
              <a:sym typeface="Wingdings" pitchFamily="2" charset="2"/>
            </a:endParaRPr>
          </a:p>
          <a:p>
            <a:pPr marL="400050"/>
            <a:r>
              <a:rPr lang="nl-NL" dirty="0">
                <a:sym typeface="Wingdings" pitchFamily="2" charset="2"/>
              </a:rPr>
              <a:t>2021 </a:t>
            </a:r>
            <a:r>
              <a:rPr lang="nl-BE" dirty="0">
                <a:sym typeface="Wingdings" pitchFamily="2" charset="2"/>
              </a:rPr>
              <a:t> kelder volledig onder water via de inrit</a:t>
            </a:r>
            <a:endParaRPr lang="nl-BE" dirty="0"/>
          </a:p>
        </p:txBody>
      </p:sp>
      <p:sp>
        <p:nvSpPr>
          <p:cNvPr id="3" name="Titel 2"/>
          <p:cNvSpPr>
            <a:spLocks noGrp="1"/>
          </p:cNvSpPr>
          <p:nvPr>
            <p:ph type="title"/>
          </p:nvPr>
        </p:nvSpPr>
        <p:spPr/>
        <p:txBody>
          <a:bodyPr>
            <a:normAutofit fontScale="90000"/>
          </a:bodyPr>
          <a:lstStyle/>
          <a:p>
            <a:r>
              <a:rPr lang="nl-BE" dirty="0"/>
              <a:t>2 keer wateroverlast</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730" y="2810325"/>
            <a:ext cx="3657540" cy="2194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4808" y="72688"/>
            <a:ext cx="2234066" cy="3010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682" y="3108898"/>
            <a:ext cx="2859467" cy="1895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934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nl-BE" dirty="0"/>
              <a:t>Bovengrondse overstroming?</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363" y="1346694"/>
            <a:ext cx="4775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736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12000" y="341369"/>
            <a:ext cx="6951451" cy="1237451"/>
          </a:xfrm>
        </p:spPr>
        <p:txBody>
          <a:bodyPr>
            <a:normAutofit/>
          </a:bodyPr>
          <a:lstStyle/>
          <a:p>
            <a:r>
              <a:rPr lang="nl-BE" sz="2800" dirty="0"/>
              <a:t>Wateroverlast en -schaarste</a:t>
            </a:r>
            <a:br>
              <a:rPr lang="nl-BE" sz="2800" dirty="0"/>
            </a:br>
            <a:r>
              <a:rPr lang="nl-BE" sz="2800" dirty="0"/>
              <a:t>treffen heel Vlaanderen</a:t>
            </a:r>
          </a:p>
        </p:txBody>
      </p:sp>
      <p:pic>
        <p:nvPicPr>
          <p:cNvPr id="4" name="Afbeelding 3" descr="Afbeelding met tekst, buiten, schermafbeelding&#10;&#10;Automatisch gegenereerde beschrijving">
            <a:extLst>
              <a:ext uri="{FF2B5EF4-FFF2-40B4-BE49-F238E27FC236}">
                <a16:creationId xmlns:a16="http://schemas.microsoft.com/office/drawing/2014/main" id="{68DDBAD5-C8F6-44A5-A7DC-C7DCBEB90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7974" y="1578820"/>
            <a:ext cx="2382539" cy="3176718"/>
          </a:xfrm>
          <a:prstGeom prst="rect">
            <a:avLst/>
          </a:prstGeom>
        </p:spPr>
      </p:pic>
      <p:pic>
        <p:nvPicPr>
          <p:cNvPr id="9" name="Afbeelding 8">
            <a:extLst>
              <a:ext uri="{FF2B5EF4-FFF2-40B4-BE49-F238E27FC236}">
                <a16:creationId xmlns:a16="http://schemas.microsoft.com/office/drawing/2014/main" id="{73667A97-5568-47DE-B1D3-AA987C08388A}"/>
              </a:ext>
            </a:extLst>
          </p:cNvPr>
          <p:cNvPicPr>
            <a:picLocks noChangeAspect="1"/>
          </p:cNvPicPr>
          <p:nvPr/>
        </p:nvPicPr>
        <p:blipFill rotWithShape="1">
          <a:blip r:embed="rId4"/>
          <a:srcRect l="2209" r="9464" b="36329"/>
          <a:stretch/>
        </p:blipFill>
        <p:spPr>
          <a:xfrm>
            <a:off x="5993345" y="988092"/>
            <a:ext cx="2880000" cy="1948668"/>
          </a:xfrm>
          <a:prstGeom prst="rect">
            <a:avLst/>
          </a:prstGeom>
        </p:spPr>
      </p:pic>
      <p:pic>
        <p:nvPicPr>
          <p:cNvPr id="3" name="Afbeelding 2">
            <a:extLst>
              <a:ext uri="{FF2B5EF4-FFF2-40B4-BE49-F238E27FC236}">
                <a16:creationId xmlns:a16="http://schemas.microsoft.com/office/drawing/2014/main" id="{5FAA2460-7424-582B-F089-9E6232820234}"/>
              </a:ext>
            </a:extLst>
          </p:cNvPr>
          <p:cNvPicPr>
            <a:picLocks noChangeAspect="1"/>
          </p:cNvPicPr>
          <p:nvPr/>
        </p:nvPicPr>
        <p:blipFill>
          <a:blip r:embed="rId5"/>
          <a:stretch>
            <a:fillRect/>
          </a:stretch>
        </p:blipFill>
        <p:spPr>
          <a:xfrm>
            <a:off x="5406308" y="3007388"/>
            <a:ext cx="3734662" cy="2136113"/>
          </a:xfrm>
          <a:prstGeom prst="rect">
            <a:avLst/>
          </a:prstGeom>
        </p:spPr>
      </p:pic>
      <p:pic>
        <p:nvPicPr>
          <p:cNvPr id="6" name="Afbeelding 5">
            <a:extLst>
              <a:ext uri="{FF2B5EF4-FFF2-40B4-BE49-F238E27FC236}">
                <a16:creationId xmlns:a16="http://schemas.microsoft.com/office/drawing/2014/main" id="{F99F7C4B-B296-797E-6FA9-DF18018E4CD7}"/>
              </a:ext>
            </a:extLst>
          </p:cNvPr>
          <p:cNvPicPr>
            <a:picLocks noChangeAspect="1"/>
          </p:cNvPicPr>
          <p:nvPr/>
        </p:nvPicPr>
        <p:blipFill rotWithShape="1">
          <a:blip r:embed="rId6"/>
          <a:srcRect l="2697" r="9552"/>
          <a:stretch/>
        </p:blipFill>
        <p:spPr>
          <a:xfrm>
            <a:off x="156699" y="1662490"/>
            <a:ext cx="2686991" cy="2982929"/>
          </a:xfrm>
          <a:prstGeom prst="rect">
            <a:avLst/>
          </a:prstGeom>
        </p:spPr>
      </p:pic>
    </p:spTree>
    <p:extLst>
      <p:ext uri="{BB962C8B-B14F-4D97-AF65-F5344CB8AC3E}">
        <p14:creationId xmlns:p14="http://schemas.microsoft.com/office/powerpoint/2010/main" val="446255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nl-BE" dirty="0"/>
              <a:t>Waterkeringsschot</a:t>
            </a:r>
          </a:p>
        </p:txBody>
      </p:sp>
      <p:pic>
        <p:nvPicPr>
          <p:cNvPr id="13314" name="Picture 2">
            <a:extLst>
              <a:ext uri="{FF2B5EF4-FFF2-40B4-BE49-F238E27FC236}">
                <a16:creationId xmlns:a16="http://schemas.microsoft.com/office/drawing/2014/main" id="{8F814016-868E-16A8-E0B7-072F383E7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150" y="1361895"/>
            <a:ext cx="4572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449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nl-BE" dirty="0"/>
              <a:t>Bovengrondse overstroming</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363" y="1346694"/>
            <a:ext cx="4775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hoek 3"/>
          <p:cNvSpPr/>
          <p:nvPr/>
        </p:nvSpPr>
        <p:spPr>
          <a:xfrm>
            <a:off x="4007224" y="4353949"/>
            <a:ext cx="1308847" cy="26287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OffAxis2Left"/>
              <a:lightRig rig="threePt" dir="t"/>
            </a:scene3d>
          </a:bodyPr>
          <a:lstStyle/>
          <a:p>
            <a:pPr algn="ctr"/>
            <a:endParaRPr lang="nl-BE"/>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735804" y="88211"/>
            <a:ext cx="1408196" cy="1377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6436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en-US" dirty="0" err="1"/>
              <a:t>Ondergrondse</a:t>
            </a:r>
            <a:r>
              <a:rPr lang="en-US" dirty="0"/>
              <a:t> </a:t>
            </a:r>
            <a:r>
              <a:rPr lang="en-US" dirty="0" err="1"/>
              <a:t>overstroming</a:t>
            </a:r>
            <a:r>
              <a:rPr lang="en-US" dirty="0"/>
              <a:t>?</a:t>
            </a:r>
            <a:endParaRPr lang="nl-BE"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54905" y="1562267"/>
            <a:ext cx="2403684" cy="3250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0233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nl-BE" dirty="0"/>
              <a:t>Plaatsing terugslagklep</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5" y="1765932"/>
            <a:ext cx="268605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3600" y="1696876"/>
            <a:ext cx="5321299" cy="299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14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nl-BE" dirty="0"/>
              <a:t>Eigen regenwater?</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363" y="1346694"/>
            <a:ext cx="4775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al 6">
            <a:extLst>
              <a:ext uri="{FF2B5EF4-FFF2-40B4-BE49-F238E27FC236}">
                <a16:creationId xmlns:a16="http://schemas.microsoft.com/office/drawing/2014/main" id="{1096C5D2-99A0-3824-AD5F-2127A82F4C67}"/>
              </a:ext>
            </a:extLst>
          </p:cNvPr>
          <p:cNvSpPr/>
          <p:nvPr/>
        </p:nvSpPr>
        <p:spPr>
          <a:xfrm>
            <a:off x="4686301" y="2077452"/>
            <a:ext cx="546100" cy="24500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625201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nl-BE" dirty="0"/>
              <a:t>Afkoppelen regenwater dak</a:t>
            </a: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1203" y="1649780"/>
            <a:ext cx="4596107" cy="227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a:extLst>
              <a:ext uri="{FF2B5EF4-FFF2-40B4-BE49-F238E27FC236}">
                <a16:creationId xmlns:a16="http://schemas.microsoft.com/office/drawing/2014/main" id="{0A3376E1-106A-C142-4306-B3ED4191EE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1649781"/>
            <a:ext cx="4038263" cy="2274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322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3062" y="166420"/>
            <a:ext cx="4039621" cy="2868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2"/>
          <p:cNvSpPr>
            <a:spLocks noGrp="1"/>
          </p:cNvSpPr>
          <p:nvPr>
            <p:ph type="title"/>
          </p:nvPr>
        </p:nvSpPr>
        <p:spPr/>
        <p:txBody>
          <a:bodyPr>
            <a:normAutofit fontScale="90000"/>
          </a:bodyPr>
          <a:lstStyle/>
          <a:p>
            <a:r>
              <a:rPr lang="nl-BE" dirty="0"/>
              <a:t>Pompput aan inrit garage</a:t>
            </a: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2200" y="3076857"/>
            <a:ext cx="3800445" cy="1900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A6CC5238-AAA0-7672-0C53-1492B5F64A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64" y="1343940"/>
            <a:ext cx="3607086" cy="270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hthoek 6">
            <a:extLst>
              <a:ext uri="{FF2B5EF4-FFF2-40B4-BE49-F238E27FC236}">
                <a16:creationId xmlns:a16="http://schemas.microsoft.com/office/drawing/2014/main" id="{F2D375C0-B354-AFCF-80F6-34FCA2003216}"/>
              </a:ext>
            </a:extLst>
          </p:cNvPr>
          <p:cNvSpPr/>
          <p:nvPr/>
        </p:nvSpPr>
        <p:spPr>
          <a:xfrm>
            <a:off x="1860550" y="3676650"/>
            <a:ext cx="927685" cy="14323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OffAxis2Left"/>
              <a:lightRig rig="threePt" dir="t"/>
            </a:scene3d>
          </a:bodyPr>
          <a:lstStyle/>
          <a:p>
            <a:pPr algn="ctr"/>
            <a:endParaRPr lang="nl-BE"/>
          </a:p>
        </p:txBody>
      </p:sp>
    </p:spTree>
    <p:extLst>
      <p:ext uri="{BB962C8B-B14F-4D97-AF65-F5344CB8AC3E}">
        <p14:creationId xmlns:p14="http://schemas.microsoft.com/office/powerpoint/2010/main" val="248133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en-US" dirty="0" err="1"/>
              <a:t>Ondergrondse</a:t>
            </a:r>
            <a:r>
              <a:rPr lang="en-US" dirty="0"/>
              <a:t> </a:t>
            </a:r>
            <a:r>
              <a:rPr lang="en-US" dirty="0" err="1"/>
              <a:t>overstroming</a:t>
            </a:r>
            <a:endParaRPr lang="nl-BE"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3571" y="1736122"/>
            <a:ext cx="2403684" cy="3250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5804" y="49777"/>
            <a:ext cx="1408196" cy="1377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descr="Afbeeldingsresultaat voor toil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6975" y="1712416"/>
            <a:ext cx="3137679" cy="3137680"/>
          </a:xfrm>
          <a:prstGeom prst="rect">
            <a:avLst/>
          </a:prstGeom>
          <a:noFill/>
          <a:extLst>
            <a:ext uri="{909E8E84-426E-40DD-AFC4-6F175D3DCCD1}">
              <a14:hiddenFill xmlns:a14="http://schemas.microsoft.com/office/drawing/2010/main">
                <a:solidFill>
                  <a:srgbClr val="FFFFFF"/>
                </a:solidFill>
              </a14:hiddenFill>
            </a:ext>
          </a:extLst>
        </p:spPr>
      </p:pic>
      <p:sp>
        <p:nvSpPr>
          <p:cNvPr id="2" name="PIJL-RECHTS 1"/>
          <p:cNvSpPr/>
          <p:nvPr/>
        </p:nvSpPr>
        <p:spPr>
          <a:xfrm>
            <a:off x="3181350" y="2914650"/>
            <a:ext cx="990600" cy="3666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893839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mars\home\rmt\dbrems\Desktop\thumb-up-female-emoticon-vector-155019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1220" y="607023"/>
            <a:ext cx="4104640" cy="3813211"/>
          </a:xfrm>
          <a:prstGeom prst="rect">
            <a:avLst/>
          </a:prstGeom>
          <a:noFill/>
          <a:extLst>
            <a:ext uri="{909E8E84-426E-40DD-AFC4-6F175D3DCCD1}">
              <a14:hiddenFill xmlns:a14="http://schemas.microsoft.com/office/drawing/2010/main">
                <a:solidFill>
                  <a:srgbClr val="FFFFFF"/>
                </a:solidFill>
              </a14:hiddenFill>
            </a:ext>
          </a:extLst>
        </p:spPr>
      </p:pic>
      <p:sp>
        <p:nvSpPr>
          <p:cNvPr id="7" name="Titel 6">
            <a:extLst>
              <a:ext uri="{FF2B5EF4-FFF2-40B4-BE49-F238E27FC236}">
                <a16:creationId xmlns:a16="http://schemas.microsoft.com/office/drawing/2014/main" id="{E7B03A50-FB1C-1F63-AA84-A834F97AB0BC}"/>
              </a:ext>
            </a:extLst>
          </p:cNvPr>
          <p:cNvSpPr>
            <a:spLocks noGrp="1"/>
          </p:cNvSpPr>
          <p:nvPr>
            <p:ph type="title"/>
          </p:nvPr>
        </p:nvSpPr>
        <p:spPr/>
        <p:txBody>
          <a:bodyPr>
            <a:normAutofit fontScale="90000"/>
          </a:bodyPr>
          <a:lstStyle/>
          <a:p>
            <a:endParaRPr lang="nl-BE"/>
          </a:p>
        </p:txBody>
      </p:sp>
    </p:spTree>
    <p:extLst>
      <p:ext uri="{BB962C8B-B14F-4D97-AF65-F5344CB8AC3E}">
        <p14:creationId xmlns:p14="http://schemas.microsoft.com/office/powerpoint/2010/main" val="24959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5263977" y="669649"/>
            <a:ext cx="3226038" cy="518294"/>
          </a:xfrm>
        </p:spPr>
        <p:txBody>
          <a:bodyPr>
            <a:normAutofit fontScale="90000"/>
          </a:bodyPr>
          <a:lstStyle/>
          <a:p>
            <a:r>
              <a:rPr lang="nl-BE" dirty="0"/>
              <a:t>Bedankt</a:t>
            </a:r>
          </a:p>
        </p:txBody>
      </p:sp>
      <p:sp>
        <p:nvSpPr>
          <p:cNvPr id="5" name="Ondertitel 4"/>
          <p:cNvSpPr>
            <a:spLocks noGrp="1"/>
          </p:cNvSpPr>
          <p:nvPr>
            <p:ph type="subTitle" idx="1"/>
          </p:nvPr>
        </p:nvSpPr>
        <p:spPr>
          <a:xfrm>
            <a:off x="5263977" y="1437782"/>
            <a:ext cx="3640757" cy="1726204"/>
          </a:xfrm>
        </p:spPr>
        <p:txBody>
          <a:bodyPr/>
          <a:lstStyle/>
          <a:p>
            <a:r>
              <a:rPr lang="nl-BE" dirty="0"/>
              <a:t>Provincie Vlaams-Brabant</a:t>
            </a:r>
          </a:p>
          <a:p>
            <a:r>
              <a:rPr lang="nl-BE" dirty="0"/>
              <a:t>Dienst waterlopen</a:t>
            </a:r>
          </a:p>
          <a:p>
            <a:r>
              <a:rPr lang="nl-BE" dirty="0"/>
              <a:t>Provincieplein 1</a:t>
            </a:r>
          </a:p>
          <a:p>
            <a:r>
              <a:rPr lang="nl-BE" dirty="0"/>
              <a:t>3010 Leuven</a:t>
            </a:r>
          </a:p>
          <a:p>
            <a:r>
              <a:rPr lang="nl-NL" dirty="0"/>
              <a:t>016 26 74 84</a:t>
            </a:r>
            <a:endParaRPr lang="nl-BE" dirty="0"/>
          </a:p>
          <a:p>
            <a:r>
              <a:rPr lang="nl-BE" i="1" dirty="0"/>
              <a:t>waterpreventie@vlaamsbrabant.b</a:t>
            </a:r>
            <a:r>
              <a:rPr lang="nl-BE" dirty="0"/>
              <a:t>e</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337" y="1593057"/>
            <a:ext cx="3791877" cy="2837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a:extLst>
              <a:ext uri="{FF2B5EF4-FFF2-40B4-BE49-F238E27FC236}">
                <a16:creationId xmlns:a16="http://schemas.microsoft.com/office/drawing/2014/main" id="{D9F930E6-C815-FFF5-9F71-EC0EB5A8AB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94" y="125276"/>
            <a:ext cx="1439069" cy="117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465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12000" y="341369"/>
            <a:ext cx="6951451" cy="1237451"/>
          </a:xfrm>
        </p:spPr>
        <p:txBody>
          <a:bodyPr>
            <a:normAutofit/>
          </a:bodyPr>
          <a:lstStyle/>
          <a:p>
            <a:r>
              <a:rPr lang="nl-BE" sz="2800" dirty="0"/>
              <a:t>… ook Linter en omstreken</a:t>
            </a:r>
          </a:p>
        </p:txBody>
      </p:sp>
      <p:pic>
        <p:nvPicPr>
          <p:cNvPr id="6" name="Picture 2">
            <a:extLst>
              <a:ext uri="{FF2B5EF4-FFF2-40B4-BE49-F238E27FC236}">
                <a16:creationId xmlns:a16="http://schemas.microsoft.com/office/drawing/2014/main" id="{4208219B-66A6-031F-6521-249A4F2B87B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589" t="9546" r="39509" b="4010"/>
          <a:stretch/>
        </p:blipFill>
        <p:spPr bwMode="auto">
          <a:xfrm>
            <a:off x="2286001" y="2471696"/>
            <a:ext cx="2319388" cy="2671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id="{CD3932B8-FDC1-DCE7-3F7F-1CB213B67C8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357" t="12177" r="40737" b="13137"/>
          <a:stretch/>
        </p:blipFill>
        <p:spPr bwMode="auto">
          <a:xfrm>
            <a:off x="1" y="1295777"/>
            <a:ext cx="2319388" cy="2713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Afbeelding 9">
            <a:extLst>
              <a:ext uri="{FF2B5EF4-FFF2-40B4-BE49-F238E27FC236}">
                <a16:creationId xmlns:a16="http://schemas.microsoft.com/office/drawing/2014/main" id="{62246B66-90EE-0AC5-0A4A-44410CD9B746}"/>
              </a:ext>
            </a:extLst>
          </p:cNvPr>
          <p:cNvPicPr>
            <a:picLocks noChangeAspect="1"/>
          </p:cNvPicPr>
          <p:nvPr/>
        </p:nvPicPr>
        <p:blipFill>
          <a:blip r:embed="rId5"/>
          <a:stretch>
            <a:fillRect/>
          </a:stretch>
        </p:blipFill>
        <p:spPr>
          <a:xfrm>
            <a:off x="7006482" y="2173813"/>
            <a:ext cx="2059697" cy="2899837"/>
          </a:xfrm>
          <a:prstGeom prst="rect">
            <a:avLst/>
          </a:prstGeom>
        </p:spPr>
      </p:pic>
      <p:pic>
        <p:nvPicPr>
          <p:cNvPr id="3074" name="Picture 2">
            <a:extLst>
              <a:ext uri="{FF2B5EF4-FFF2-40B4-BE49-F238E27FC236}">
                <a16:creationId xmlns:a16="http://schemas.microsoft.com/office/drawing/2014/main" id="{C219AECD-1B4F-3EA4-F101-8E10623A45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6482" y="469145"/>
            <a:ext cx="2059697" cy="1542987"/>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a:extLst>
              <a:ext uri="{FF2B5EF4-FFF2-40B4-BE49-F238E27FC236}">
                <a16:creationId xmlns:a16="http://schemas.microsoft.com/office/drawing/2014/main" id="{CFE0D05F-F1CA-F1DC-489B-F1B754510BA1}"/>
              </a:ext>
            </a:extLst>
          </p:cNvPr>
          <p:cNvPicPr>
            <a:picLocks noChangeAspect="1"/>
          </p:cNvPicPr>
          <p:nvPr/>
        </p:nvPicPr>
        <p:blipFill>
          <a:blip r:embed="rId7"/>
          <a:stretch>
            <a:fillRect/>
          </a:stretch>
        </p:blipFill>
        <p:spPr>
          <a:xfrm>
            <a:off x="4605389" y="1367208"/>
            <a:ext cx="2342510" cy="2409083"/>
          </a:xfrm>
          <a:prstGeom prst="rect">
            <a:avLst/>
          </a:prstGeom>
        </p:spPr>
      </p:pic>
    </p:spTree>
    <p:extLst>
      <p:ext uri="{BB962C8B-B14F-4D97-AF65-F5344CB8AC3E}">
        <p14:creationId xmlns:p14="http://schemas.microsoft.com/office/powerpoint/2010/main" val="3965257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7318" b="1232"/>
          <a:stretch/>
        </p:blipFill>
        <p:spPr bwMode="auto">
          <a:xfrm>
            <a:off x="214312" y="2119474"/>
            <a:ext cx="8778908" cy="2569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el 4"/>
          <p:cNvSpPr>
            <a:spLocks noGrp="1"/>
          </p:cNvSpPr>
          <p:nvPr>
            <p:ph type="title"/>
          </p:nvPr>
        </p:nvSpPr>
        <p:spPr>
          <a:xfrm>
            <a:off x="1512000" y="540000"/>
            <a:ext cx="6951451" cy="1288446"/>
          </a:xfrm>
        </p:spPr>
        <p:txBody>
          <a:bodyPr anchor="t">
            <a:normAutofit/>
          </a:bodyPr>
          <a:lstStyle/>
          <a:p>
            <a:r>
              <a:rPr lang="nl-BE" sz="2900" dirty="0" err="1"/>
              <a:t>Meerlaagse</a:t>
            </a:r>
            <a:r>
              <a:rPr lang="nl-BE" sz="2900" dirty="0"/>
              <a:t> waterveiligheid:</a:t>
            </a:r>
            <a:br>
              <a:rPr lang="nl-BE" sz="2900" dirty="0"/>
            </a:br>
            <a:r>
              <a:rPr lang="nl-BE" sz="2900" dirty="0"/>
              <a:t>Protectie, Preventie en Paraatheid – 3P’s</a:t>
            </a:r>
          </a:p>
        </p:txBody>
      </p:sp>
    </p:spTree>
    <p:extLst>
      <p:ext uri="{BB962C8B-B14F-4D97-AF65-F5344CB8AC3E}">
        <p14:creationId xmlns:p14="http://schemas.microsoft.com/office/powerpoint/2010/main" val="3944335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598FA904-3B87-4854-979D-7E9DDC4B88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012" r="35068" b="1039"/>
          <a:stretch/>
        </p:blipFill>
        <p:spPr bwMode="auto">
          <a:xfrm>
            <a:off x="3267789" y="2166452"/>
            <a:ext cx="5783850" cy="289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2"/>
          <p:cNvSpPr>
            <a:spLocks noGrp="1"/>
          </p:cNvSpPr>
          <p:nvPr>
            <p:ph type="title"/>
          </p:nvPr>
        </p:nvSpPr>
        <p:spPr>
          <a:xfrm>
            <a:off x="1512000" y="521199"/>
            <a:ext cx="6951451" cy="1550197"/>
          </a:xfrm>
        </p:spPr>
        <p:txBody>
          <a:bodyPr anchor="t">
            <a:normAutofit/>
          </a:bodyPr>
          <a:lstStyle/>
          <a:p>
            <a:r>
              <a:rPr lang="nl-BE" sz="2900" dirty="0"/>
              <a:t>Protectie: kans dat het</a:t>
            </a:r>
            <a:br>
              <a:rPr lang="nl-BE" sz="2900" dirty="0"/>
            </a:br>
            <a:r>
              <a:rPr lang="nl-BE" sz="2900" dirty="0"/>
              <a:t>overstroomt terugdringen</a:t>
            </a:r>
          </a:p>
        </p:txBody>
      </p:sp>
      <p:sp>
        <p:nvSpPr>
          <p:cNvPr id="4" name="Tijdelijke aanduiding voor inhoud 4"/>
          <p:cNvSpPr>
            <a:spLocks noGrp="1"/>
          </p:cNvSpPr>
          <p:nvPr>
            <p:ph idx="1"/>
          </p:nvPr>
        </p:nvSpPr>
        <p:spPr>
          <a:xfrm>
            <a:off x="257176" y="1485899"/>
            <a:ext cx="5286374" cy="2257425"/>
          </a:xfrm>
        </p:spPr>
        <p:txBody>
          <a:bodyPr>
            <a:normAutofit/>
          </a:bodyPr>
          <a:lstStyle/>
          <a:p>
            <a:r>
              <a:rPr lang="nl-BE" dirty="0"/>
              <a:t>Regenwater ter plaatse houden</a:t>
            </a:r>
          </a:p>
          <a:p>
            <a:r>
              <a:rPr lang="nl-BE" dirty="0"/>
              <a:t>Minder verharden</a:t>
            </a:r>
          </a:p>
          <a:p>
            <a:r>
              <a:rPr lang="nl-BE" dirty="0"/>
              <a:t>Ruimte voor water</a:t>
            </a:r>
          </a:p>
        </p:txBody>
      </p:sp>
      <p:grpSp>
        <p:nvGrpSpPr>
          <p:cNvPr id="5" name="Groep 4"/>
          <p:cNvGrpSpPr/>
          <p:nvPr/>
        </p:nvGrpSpPr>
        <p:grpSpPr>
          <a:xfrm>
            <a:off x="6243639" y="180443"/>
            <a:ext cx="2808000" cy="2160000"/>
            <a:chOff x="125351" y="2923651"/>
            <a:chExt cx="2879998" cy="2160000"/>
          </a:xfrm>
        </p:grpSpPr>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351" y="2923651"/>
              <a:ext cx="2879998" cy="2160000"/>
            </a:xfrm>
            <a:prstGeom prst="rect">
              <a:avLst/>
            </a:prstGeom>
          </p:spPr>
        </p:pic>
        <p:sp>
          <p:nvSpPr>
            <p:cNvPr id="7" name="Tekstvak 6"/>
            <p:cNvSpPr txBox="1"/>
            <p:nvPr/>
          </p:nvSpPr>
          <p:spPr>
            <a:xfrm>
              <a:off x="125351" y="2923651"/>
              <a:ext cx="2879998" cy="369332"/>
            </a:xfrm>
            <a:prstGeom prst="rect">
              <a:avLst/>
            </a:prstGeom>
            <a:solidFill>
              <a:schemeClr val="tx1">
                <a:alpha val="71000"/>
              </a:schemeClr>
            </a:solidFill>
          </p:spPr>
          <p:txBody>
            <a:bodyPr wrap="square" rtlCol="0">
              <a:spAutoFit/>
            </a:bodyPr>
            <a:lstStyle/>
            <a:p>
              <a:pPr algn="ctr"/>
              <a:r>
                <a:rPr lang="nl-BE" b="1" dirty="0">
                  <a:solidFill>
                    <a:schemeClr val="bg1"/>
                  </a:solidFill>
                </a:rPr>
                <a:t>Wachtbekkens en </a:t>
              </a:r>
              <a:r>
                <a:rPr lang="nl-BE" b="1" dirty="0" err="1">
                  <a:solidFill>
                    <a:schemeClr val="bg1"/>
                  </a:solidFill>
                </a:rPr>
                <a:t>GOG’s</a:t>
              </a:r>
              <a:endParaRPr lang="nl-BE" b="1" dirty="0">
                <a:solidFill>
                  <a:schemeClr val="bg1"/>
                </a:solidFill>
              </a:endParaRPr>
            </a:p>
          </p:txBody>
        </p:sp>
      </p:grpSp>
      <p:grpSp>
        <p:nvGrpSpPr>
          <p:cNvPr id="11" name="Groep 10"/>
          <p:cNvGrpSpPr/>
          <p:nvPr/>
        </p:nvGrpSpPr>
        <p:grpSpPr>
          <a:xfrm>
            <a:off x="66672" y="3007871"/>
            <a:ext cx="3133726" cy="2058784"/>
            <a:chOff x="285750" y="2255970"/>
            <a:chExt cx="3815184" cy="2198113"/>
          </a:xfrm>
        </p:grpSpPr>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750" y="2255970"/>
              <a:ext cx="3815184"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kstvak 12"/>
            <p:cNvSpPr txBox="1"/>
            <p:nvPr/>
          </p:nvSpPr>
          <p:spPr>
            <a:xfrm>
              <a:off x="285750" y="4059756"/>
              <a:ext cx="3815184" cy="394327"/>
            </a:xfrm>
            <a:prstGeom prst="rect">
              <a:avLst/>
            </a:prstGeom>
            <a:solidFill>
              <a:srgbClr val="000000">
                <a:alpha val="43922"/>
              </a:srgbClr>
            </a:solidFill>
          </p:spPr>
          <p:txBody>
            <a:bodyPr wrap="square" rtlCol="0">
              <a:spAutoFit/>
            </a:bodyPr>
            <a:lstStyle/>
            <a:p>
              <a:pPr algn="ctr"/>
              <a:r>
                <a:rPr lang="en-US" b="1" dirty="0" err="1">
                  <a:solidFill>
                    <a:schemeClr val="bg1"/>
                  </a:solidFill>
                </a:rPr>
                <a:t>Erosiebestrijding</a:t>
              </a:r>
              <a:endParaRPr lang="nl-BE" sz="3200" b="1" dirty="0">
                <a:solidFill>
                  <a:schemeClr val="bg1"/>
                </a:solidFill>
              </a:endParaRPr>
            </a:p>
          </p:txBody>
        </p:sp>
      </p:grpSp>
    </p:spTree>
    <p:extLst>
      <p:ext uri="{BB962C8B-B14F-4D97-AF65-F5344CB8AC3E}">
        <p14:creationId xmlns:p14="http://schemas.microsoft.com/office/powerpoint/2010/main" val="1005824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p:cNvSpPr>
            <a:spLocks noGrp="1"/>
          </p:cNvSpPr>
          <p:nvPr>
            <p:ph type="title"/>
          </p:nvPr>
        </p:nvSpPr>
        <p:spPr>
          <a:xfrm>
            <a:off x="1512000" y="528638"/>
            <a:ext cx="6951451" cy="2110653"/>
          </a:xfrm>
        </p:spPr>
        <p:txBody>
          <a:bodyPr anchor="t">
            <a:normAutofit/>
          </a:bodyPr>
          <a:lstStyle/>
          <a:p>
            <a:r>
              <a:rPr lang="nl-BE" sz="2900" dirty="0"/>
              <a:t>Paraatheid: klaar staan</a:t>
            </a:r>
            <a:br>
              <a:rPr lang="nl-BE" sz="2900" dirty="0"/>
            </a:br>
            <a:r>
              <a:rPr lang="nl-BE" sz="2900" dirty="0"/>
              <a:t>bij overstromingen</a:t>
            </a:r>
          </a:p>
        </p:txBody>
      </p:sp>
      <p:pic>
        <p:nvPicPr>
          <p:cNvPr id="5" name="Picture 6" descr="Z:\Afd_OW\06_07_Hoogwaterb\06_07_01_Hoogwb\Nieuwe map\2- Team Hydrologie\Administratie\reizen\HIC2014\prtscreens waterinfo.be\FloodMap_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0522" y="1973179"/>
            <a:ext cx="5593478" cy="310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887" b="77787" l="24500" r="75864">
                        <a14:foregroundMark x1="61136" y1="50485" x2="61136" y2="50485"/>
                        <a14:foregroundMark x1="55955" y1="49677" x2="55955" y2="49677"/>
                        <a14:foregroundMark x1="61136" y1="53231" x2="61136" y2="53231"/>
                        <a14:foregroundMark x1="70545" y1="41842" x2="70545" y2="41842"/>
                        <a14:foregroundMark x1="74045" y1="43296" x2="74045" y2="43296"/>
                        <a14:foregroundMark x1="71136" y1="70032" x2="71136" y2="70032"/>
                        <a14:foregroundMark x1="64045" y1="70032" x2="64045" y2="70032"/>
                        <a14:foregroundMark x1="52909" y1="69790" x2="52909" y2="69790"/>
                        <a14:foregroundMark x1="63500" y1="56624" x2="63500" y2="56624"/>
                        <a14:foregroundMark x1="28000" y1="69790" x2="28000" y2="69790"/>
                      </a14:backgroundRemoval>
                    </a14:imgEffect>
                  </a14:imgLayer>
                </a14:imgProps>
              </a:ext>
              <a:ext uri="{28A0092B-C50C-407E-A947-70E740481C1C}">
                <a14:useLocalDpi xmlns:a14="http://schemas.microsoft.com/office/drawing/2010/main" val="0"/>
              </a:ext>
            </a:extLst>
          </a:blip>
          <a:srcRect l="24494" t="29875" r="24270" b="21985"/>
          <a:stretch/>
        </p:blipFill>
        <p:spPr>
          <a:xfrm>
            <a:off x="5413214" y="215201"/>
            <a:ext cx="3559326" cy="1881136"/>
          </a:xfrm>
          <a:prstGeom prst="rect">
            <a:avLst/>
          </a:prstGeom>
        </p:spPr>
      </p:pic>
      <p:pic>
        <p:nvPicPr>
          <p:cNvPr id="8" name="Afbeelding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176" y="2868743"/>
            <a:ext cx="3243262" cy="2155243"/>
          </a:xfrm>
          <a:prstGeom prst="rect">
            <a:avLst/>
          </a:prstGeom>
        </p:spPr>
      </p:pic>
      <p:sp>
        <p:nvSpPr>
          <p:cNvPr id="9" name="Tijdelijke aanduiding voor inhoud 4"/>
          <p:cNvSpPr txBox="1">
            <a:spLocks/>
          </p:cNvSpPr>
          <p:nvPr/>
        </p:nvSpPr>
        <p:spPr>
          <a:xfrm>
            <a:off x="257176" y="1485899"/>
            <a:ext cx="5286374" cy="2257425"/>
          </a:xfrm>
          <a:prstGeom prst="rect">
            <a:avLst/>
          </a:prstGeom>
        </p:spPr>
        <p:txBody>
          <a:bodyPr vert="horz" lIns="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b="1" kern="1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dirty="0"/>
              <a:t>Waarschuwingssystemen</a:t>
            </a:r>
          </a:p>
          <a:p>
            <a:r>
              <a:rPr lang="nl-BE" dirty="0"/>
              <a:t>Plan van aanpak</a:t>
            </a:r>
          </a:p>
          <a:p>
            <a:r>
              <a:rPr lang="nl-BE" dirty="0"/>
              <a:t>Crisisoefeningen</a:t>
            </a:r>
          </a:p>
        </p:txBody>
      </p:sp>
    </p:spTree>
    <p:extLst>
      <p:ext uri="{BB962C8B-B14F-4D97-AF65-F5344CB8AC3E}">
        <p14:creationId xmlns:p14="http://schemas.microsoft.com/office/powerpoint/2010/main" val="27211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512000" y="769427"/>
            <a:ext cx="6951451" cy="435695"/>
          </a:xfrm>
        </p:spPr>
        <p:txBody>
          <a:bodyPr>
            <a:normAutofit fontScale="90000"/>
          </a:bodyPr>
          <a:lstStyle/>
          <a:p>
            <a:r>
              <a:rPr lang="nl-BE" dirty="0"/>
              <a:t>Preventie: schade</a:t>
            </a:r>
            <a:br>
              <a:rPr lang="nl-BE" dirty="0"/>
            </a:br>
            <a:r>
              <a:rPr lang="nl-BE" dirty="0"/>
              <a:t>vermijden of beperken</a:t>
            </a:r>
          </a:p>
        </p:txBody>
      </p:sp>
      <p:pic>
        <p:nvPicPr>
          <p:cNvPr id="2050" name="Picture 2" descr="C:\Users\dbrems\Desktop\Knipse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21" y="2666040"/>
            <a:ext cx="3611956" cy="2232633"/>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inhoud 4"/>
          <p:cNvSpPr txBox="1">
            <a:spLocks/>
          </p:cNvSpPr>
          <p:nvPr/>
        </p:nvSpPr>
        <p:spPr>
          <a:xfrm>
            <a:off x="257176" y="1485899"/>
            <a:ext cx="5286374" cy="2257425"/>
          </a:xfrm>
          <a:prstGeom prst="rect">
            <a:avLst/>
          </a:prstGeom>
        </p:spPr>
        <p:txBody>
          <a:bodyPr vert="horz" lIns="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b="1" kern="1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dirty="0"/>
              <a:t>Vermijden van bebouwing</a:t>
            </a:r>
          </a:p>
          <a:p>
            <a:r>
              <a:rPr lang="nl-BE" dirty="0" err="1"/>
              <a:t>Waterrobuust</a:t>
            </a:r>
            <a:r>
              <a:rPr lang="nl-BE" dirty="0"/>
              <a:t> bouwen</a:t>
            </a:r>
          </a:p>
        </p:txBody>
      </p:sp>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4718" y="2666039"/>
            <a:ext cx="2981261" cy="2232634"/>
          </a:xfrm>
          <a:prstGeom prst="rect">
            <a:avLst/>
          </a:prstGeom>
        </p:spPr>
      </p:pic>
      <p:pic>
        <p:nvPicPr>
          <p:cNvPr id="2" name="Picture 2">
            <a:extLst>
              <a:ext uri="{FF2B5EF4-FFF2-40B4-BE49-F238E27FC236}">
                <a16:creationId xmlns:a16="http://schemas.microsoft.com/office/drawing/2014/main" id="{95E07346-E415-00D3-5E87-42F26FA113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1292" y="2021305"/>
            <a:ext cx="1918245" cy="2877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B306553A-9ED3-A138-2CF6-4285139FE81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043"/>
          <a:stretch/>
        </p:blipFill>
        <p:spPr bwMode="auto">
          <a:xfrm>
            <a:off x="5964718" y="301767"/>
            <a:ext cx="2981261" cy="2210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5621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12001" y="341369"/>
            <a:ext cx="4942588" cy="1237451"/>
          </a:xfrm>
        </p:spPr>
        <p:txBody>
          <a:bodyPr>
            <a:normAutofit/>
          </a:bodyPr>
          <a:lstStyle/>
          <a:p>
            <a:r>
              <a:rPr lang="nl-BE" sz="2900" dirty="0"/>
              <a:t>Preventie: </a:t>
            </a:r>
            <a:r>
              <a:rPr lang="nl-BE" sz="2900" dirty="0" err="1"/>
              <a:t>waterrobuust</a:t>
            </a:r>
            <a:br>
              <a:rPr lang="nl-BE" sz="2900" dirty="0"/>
            </a:br>
            <a:r>
              <a:rPr lang="nl-BE" sz="2900" dirty="0"/>
              <a:t>bouwen → watertoets</a:t>
            </a:r>
          </a:p>
        </p:txBody>
      </p:sp>
      <p:pic>
        <p:nvPicPr>
          <p:cNvPr id="4" name="Afbeelding 3">
            <a:extLst>
              <a:ext uri="{FF2B5EF4-FFF2-40B4-BE49-F238E27FC236}">
                <a16:creationId xmlns:a16="http://schemas.microsoft.com/office/drawing/2014/main" id="{B3D9440D-D05B-B939-0EF4-EA74B806EB5B}"/>
              </a:ext>
            </a:extLst>
          </p:cNvPr>
          <p:cNvPicPr>
            <a:picLocks noChangeAspect="1"/>
          </p:cNvPicPr>
          <p:nvPr/>
        </p:nvPicPr>
        <p:blipFill>
          <a:blip r:embed="rId3"/>
          <a:stretch>
            <a:fillRect/>
          </a:stretch>
        </p:blipFill>
        <p:spPr>
          <a:xfrm>
            <a:off x="6653393" y="2206145"/>
            <a:ext cx="2384513" cy="2869234"/>
          </a:xfrm>
          <a:prstGeom prst="rect">
            <a:avLst/>
          </a:prstGeom>
        </p:spPr>
      </p:pic>
      <p:pic>
        <p:nvPicPr>
          <p:cNvPr id="10" name="Afbeelding 9">
            <a:extLst>
              <a:ext uri="{FF2B5EF4-FFF2-40B4-BE49-F238E27FC236}">
                <a16:creationId xmlns:a16="http://schemas.microsoft.com/office/drawing/2014/main" id="{229DB45F-D878-98A2-0B7A-C7C36A5D9126}"/>
              </a:ext>
            </a:extLst>
          </p:cNvPr>
          <p:cNvPicPr>
            <a:picLocks noChangeAspect="1"/>
          </p:cNvPicPr>
          <p:nvPr/>
        </p:nvPicPr>
        <p:blipFill>
          <a:blip r:embed="rId4"/>
          <a:stretch>
            <a:fillRect/>
          </a:stretch>
        </p:blipFill>
        <p:spPr>
          <a:xfrm>
            <a:off x="159656" y="1344393"/>
            <a:ext cx="6401241" cy="3730986"/>
          </a:xfrm>
          <a:prstGeom prst="rect">
            <a:avLst/>
          </a:prstGeom>
        </p:spPr>
      </p:pic>
      <p:pic>
        <p:nvPicPr>
          <p:cNvPr id="14" name="Afbeelding 13">
            <a:extLst>
              <a:ext uri="{FF2B5EF4-FFF2-40B4-BE49-F238E27FC236}">
                <a16:creationId xmlns:a16="http://schemas.microsoft.com/office/drawing/2014/main" id="{C79D155E-A812-C45F-52EB-FA7F8A6D510E}"/>
              </a:ext>
            </a:extLst>
          </p:cNvPr>
          <p:cNvPicPr>
            <a:picLocks noChangeAspect="1"/>
          </p:cNvPicPr>
          <p:nvPr/>
        </p:nvPicPr>
        <p:blipFill>
          <a:blip r:embed="rId5"/>
          <a:stretch>
            <a:fillRect/>
          </a:stretch>
        </p:blipFill>
        <p:spPr>
          <a:xfrm>
            <a:off x="6560897" y="432335"/>
            <a:ext cx="2166008" cy="1773809"/>
          </a:xfrm>
          <a:prstGeom prst="rect">
            <a:avLst/>
          </a:prstGeom>
        </p:spPr>
      </p:pic>
      <p:pic>
        <p:nvPicPr>
          <p:cNvPr id="15" name="Afbeelding 14">
            <a:extLst>
              <a:ext uri="{FF2B5EF4-FFF2-40B4-BE49-F238E27FC236}">
                <a16:creationId xmlns:a16="http://schemas.microsoft.com/office/drawing/2014/main" id="{CF409534-CB30-B719-B75F-A6A717A07E07}"/>
              </a:ext>
            </a:extLst>
          </p:cNvPr>
          <p:cNvPicPr>
            <a:picLocks noChangeAspect="1"/>
          </p:cNvPicPr>
          <p:nvPr/>
        </p:nvPicPr>
        <p:blipFill rotWithShape="1">
          <a:blip r:embed="rId6"/>
          <a:srcRect l="78376" t="2963" r="3252" b="87475"/>
          <a:stretch/>
        </p:blipFill>
        <p:spPr>
          <a:xfrm>
            <a:off x="6601378" y="564275"/>
            <a:ext cx="477872" cy="171450"/>
          </a:xfrm>
          <a:prstGeom prst="rect">
            <a:avLst/>
          </a:prstGeom>
        </p:spPr>
      </p:pic>
    </p:spTree>
    <p:extLst>
      <p:ext uri="{BB962C8B-B14F-4D97-AF65-F5344CB8AC3E}">
        <p14:creationId xmlns:p14="http://schemas.microsoft.com/office/powerpoint/2010/main" val="3952401563"/>
      </p:ext>
    </p:extLst>
  </p:cSld>
  <p:clrMapOvr>
    <a:masterClrMapping/>
  </p:clrMapOvr>
</p:sld>
</file>

<file path=ppt/theme/theme1.xml><?xml version="1.0" encoding="utf-8"?>
<a:theme xmlns:a="http://schemas.openxmlformats.org/drawingml/2006/main" name="Presentatie_16-9">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Presentatie_16-9</Template>
  <TotalTime>25185</TotalTime>
  <Words>837</Words>
  <Application>Microsoft Office PowerPoint</Application>
  <PresentationFormat>Diavoorstelling (16:9)</PresentationFormat>
  <Paragraphs>141</Paragraphs>
  <Slides>39</Slides>
  <Notes>19</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39</vt:i4>
      </vt:variant>
    </vt:vector>
  </HeadingPairs>
  <TitlesOfParts>
    <vt:vector size="44" baseType="lpstr">
      <vt:lpstr>Arial</vt:lpstr>
      <vt:lpstr>Calibri</vt:lpstr>
      <vt:lpstr>Tahoma</vt:lpstr>
      <vt:lpstr>Wingdings</vt:lpstr>
      <vt:lpstr>Presentatie_16-9</vt:lpstr>
      <vt:lpstr>Infomoment waterpreventieve maatregelen Linter</vt:lpstr>
      <vt:lpstr>Meerlaagse waterveiligheid</vt:lpstr>
      <vt:lpstr>Wateroverlast en -schaarste treffen heel Vlaanderen</vt:lpstr>
      <vt:lpstr>… ook Linter en omstreken</vt:lpstr>
      <vt:lpstr>Meerlaagse waterveiligheid: Protectie, Preventie en Paraatheid – 3P’s</vt:lpstr>
      <vt:lpstr>Protectie: kans dat het overstroomt terugdringen</vt:lpstr>
      <vt:lpstr>Paraatheid: klaar staan bij overstromingen</vt:lpstr>
      <vt:lpstr>Preventie: schade vermijden of beperken</vt:lpstr>
      <vt:lpstr>Preventie: waterrobuust bouwen → watertoets</vt:lpstr>
      <vt:lpstr>Preventie: waterrobuust bouwen → watertoets</vt:lpstr>
      <vt:lpstr>Preventie: schade vermijden of beperken</vt:lpstr>
      <vt:lpstr>Preventie: waterrobuust verbouwen</vt:lpstr>
      <vt:lpstr>Preventie: waterrobuust verbouwen</vt:lpstr>
      <vt:lpstr>Preventie: waterrobuust verbouwen</vt:lpstr>
      <vt:lpstr>Waterveiligheid   Gedeelde verantwoordelijkheid</vt:lpstr>
      <vt:lpstr>Subsidiereglement  individuele waterpreventieve maatregelen</vt:lpstr>
      <vt:lpstr>Subsidiereglement individuele waterpreventieve maatregelen</vt:lpstr>
      <vt:lpstr>Subsidiereglement individuele waterpreventieve maatregelen</vt:lpstr>
      <vt:lpstr>Procedure</vt:lpstr>
      <vt:lpstr>Procedure - studiefase</vt:lpstr>
      <vt:lpstr>Procedure - studiefase</vt:lpstr>
      <vt:lpstr>Procedure - studiefase</vt:lpstr>
      <vt:lpstr>Procedure - studiefase</vt:lpstr>
      <vt:lpstr>Procedure - uitvoering</vt:lpstr>
      <vt:lpstr>Procedure - subsidieaanvraag</vt:lpstr>
      <vt:lpstr>Voorbeeld</vt:lpstr>
      <vt:lpstr>Huis gekocht</vt:lpstr>
      <vt:lpstr>2 keer wateroverlast</vt:lpstr>
      <vt:lpstr>Bovengrondse overstroming?</vt:lpstr>
      <vt:lpstr>Waterkeringsschot</vt:lpstr>
      <vt:lpstr>Bovengrondse overstroming</vt:lpstr>
      <vt:lpstr>Ondergrondse overstroming?</vt:lpstr>
      <vt:lpstr>Plaatsing terugslagklep</vt:lpstr>
      <vt:lpstr>Eigen regenwater?</vt:lpstr>
      <vt:lpstr>Afkoppelen regenwater dak</vt:lpstr>
      <vt:lpstr>Pompput aan inrit garage</vt:lpstr>
      <vt:lpstr>Ondergrondse overstroming</vt:lpstr>
      <vt:lpstr>PowerPoint-presentatie</vt:lpstr>
      <vt:lpstr>Bedankt</vt:lpstr>
    </vt:vector>
  </TitlesOfParts>
  <Company>Provinciebestuur Vlaams-Brabant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Infomarkt waterpreventie Beersel</dc:title>
  <dc:creator>Sam Medart</dc:creator>
  <cp:lastModifiedBy>Dieter Brems</cp:lastModifiedBy>
  <cp:revision>244</cp:revision>
  <cp:lastPrinted>2019-10-07T09:39:03Z</cp:lastPrinted>
  <dcterms:created xsi:type="dcterms:W3CDTF">2018-04-10T12:16:21Z</dcterms:created>
  <dcterms:modified xsi:type="dcterms:W3CDTF">2024-06-20T13:18:55Z</dcterms:modified>
</cp:coreProperties>
</file>